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74" r:id="rId7"/>
    <p:sldId id="260" r:id="rId8"/>
    <p:sldId id="262" r:id="rId9"/>
    <p:sldId id="261" r:id="rId10"/>
    <p:sldId id="272" r:id="rId11"/>
    <p:sldId id="263" r:id="rId12"/>
    <p:sldId id="273" r:id="rId13"/>
    <p:sldId id="264" r:id="rId14"/>
    <p:sldId id="265" r:id="rId15"/>
    <p:sldId id="266" r:id="rId16"/>
    <p:sldId id="267" r:id="rId17"/>
    <p:sldId id="268" r:id="rId18"/>
    <p:sldId id="270" r:id="rId19"/>
  </p:sldIdLst>
  <p:sldSz cx="18288000" cy="10287000"/>
  <p:notesSz cx="10020300" cy="6888163"/>
  <p:embeddedFontLst>
    <p:embeddedFont>
      <p:font typeface="Cormorant Garamond" panose="020B0604020202020204" charset="0"/>
      <p:regular r:id="rId20"/>
    </p:embeddedFont>
    <p:embeddedFont>
      <p:font typeface="Cormorant Garamond Bold" panose="020B0604020202020204" charset="0"/>
      <p:regular r:id="rId21"/>
    </p:embeddedFont>
    <p:embeddedFont>
      <p:font typeface="Cormorant Garamond Semi-Bold" panose="020B0604020202020204" charset="0"/>
      <p:regular r:id="rId22"/>
    </p:embeddedFont>
    <p:embeddedFont>
      <p:font typeface="HK Grotesk Light" panose="020B0604020202020204" charset="0"/>
      <p:regular r:id="rId23"/>
    </p:embeddedFont>
    <p:embeddedFont>
      <p:font typeface="HK Grotesk Medium" panose="020B0604020202020204" charset="0"/>
      <p:regular r:id="rId24"/>
    </p:embeddedFont>
    <p:embeddedFont>
      <p:font typeface="HK Grotesk Semi-Bold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D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251" y="433178"/>
            <a:ext cx="7604713" cy="9420645"/>
            <a:chOff x="0" y="0"/>
            <a:chExt cx="10139617" cy="1256086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9638" r="9638"/>
            <a:stretch>
              <a:fillRect/>
            </a:stretch>
          </p:blipFill>
          <p:spPr>
            <a:xfrm>
              <a:off x="0" y="0"/>
              <a:ext cx="10139617" cy="12560860"/>
            </a:xfrm>
            <a:prstGeom prst="rect">
              <a:avLst/>
            </a:prstGeom>
          </p:spPr>
        </p:pic>
      </p:grpSp>
      <p:sp>
        <p:nvSpPr>
          <p:cNvPr id="4" name="Auto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8504897" y="4639603"/>
            <a:ext cx="1887806" cy="0"/>
          </a:xfrm>
          <a:prstGeom prst="line">
            <a:avLst/>
          </a:prstGeom>
          <a:ln w="9525" cap="flat">
            <a:solidFill>
              <a:srgbClr val="72675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9165448" y="1009650"/>
            <a:ext cx="8093852" cy="1842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519"/>
              </a:lnSpc>
            </a:pPr>
            <a:r>
              <a:rPr lang="en-US" sz="12000" dirty="0" err="1">
                <a:solidFill>
                  <a:srgbClr val="632917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Filsafat</a:t>
            </a:r>
            <a:r>
              <a:rPr lang="en-US" sz="12000" dirty="0">
                <a:solidFill>
                  <a:srgbClr val="632917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12000" dirty="0" err="1">
                <a:solidFill>
                  <a:srgbClr val="632917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Ilmu</a:t>
            </a:r>
            <a:endParaRPr lang="en-US" sz="12000" dirty="0">
              <a:solidFill>
                <a:srgbClr val="632917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571028" y="7148150"/>
            <a:ext cx="7282691" cy="574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8"/>
              </a:lnSpc>
              <a:spcBef>
                <a:spcPct val="0"/>
              </a:spcBef>
            </a:pPr>
            <a:r>
              <a:rPr lang="en-US" sz="3348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Pengampu</a:t>
            </a:r>
            <a:r>
              <a:rPr lang="en-US" sz="3348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: </a:t>
            </a:r>
            <a:r>
              <a:rPr lang="en-US" sz="3348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Iim</a:t>
            </a:r>
            <a:r>
              <a:rPr lang="en-US" sz="3348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Rohimah, </a:t>
            </a:r>
            <a:r>
              <a:rPr lang="en-US" sz="3348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M.Sos</a:t>
            </a:r>
            <a:r>
              <a:rPr lang="en-US" sz="3348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76609" y="3124646"/>
            <a:ext cx="7282691" cy="3125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50"/>
              </a:lnSpc>
            </a:pPr>
            <a:r>
              <a:rPr lang="en-US" sz="5000" b="1" dirty="0" err="1">
                <a:solidFill>
                  <a:srgbClr val="533E2B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Pertemuan</a:t>
            </a:r>
            <a:r>
              <a:rPr lang="en-US" sz="5000" b="1" dirty="0">
                <a:solidFill>
                  <a:srgbClr val="533E2B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 1: </a:t>
            </a:r>
          </a:p>
          <a:p>
            <a:pPr algn="l">
              <a:lnSpc>
                <a:spcPts val="6050"/>
              </a:lnSpc>
            </a:pPr>
            <a:r>
              <a:rPr lang="en-US" sz="5000" b="1" dirty="0" err="1">
                <a:solidFill>
                  <a:srgbClr val="533E2B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Kontrak</a:t>
            </a:r>
            <a:r>
              <a:rPr lang="en-US" sz="5000" b="1" dirty="0">
                <a:solidFill>
                  <a:srgbClr val="533E2B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 </a:t>
            </a:r>
            <a:r>
              <a:rPr lang="en-US" sz="5000" b="1" dirty="0" err="1">
                <a:solidFill>
                  <a:srgbClr val="533E2B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Perkuliahan</a:t>
            </a:r>
            <a:r>
              <a:rPr lang="en-US" sz="5000" b="1" dirty="0">
                <a:solidFill>
                  <a:srgbClr val="533E2B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 &amp; </a:t>
            </a:r>
            <a:r>
              <a:rPr lang="en-US" sz="5000" b="1" dirty="0" err="1">
                <a:solidFill>
                  <a:srgbClr val="533E2B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Pengantar</a:t>
            </a:r>
            <a:r>
              <a:rPr lang="en-US" sz="5000" b="1" dirty="0">
                <a:solidFill>
                  <a:srgbClr val="533E2B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 </a:t>
            </a:r>
            <a:r>
              <a:rPr lang="en-US" sz="5000" b="1" dirty="0" err="1">
                <a:solidFill>
                  <a:srgbClr val="533E2B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Memasuki</a:t>
            </a:r>
            <a:r>
              <a:rPr lang="en-US" sz="5000" b="1" dirty="0">
                <a:solidFill>
                  <a:srgbClr val="533E2B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 Dunia </a:t>
            </a:r>
            <a:r>
              <a:rPr lang="en-US" sz="5000" b="1" dirty="0" err="1">
                <a:solidFill>
                  <a:srgbClr val="533E2B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Filsafat</a:t>
            </a:r>
            <a:r>
              <a:rPr lang="en-US" sz="5000" b="1" dirty="0">
                <a:solidFill>
                  <a:srgbClr val="533E2B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DD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0D0644-F094-4315-2FA3-991D979EA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F64AD75-152F-75C2-1F64-E37A06760680}"/>
              </a:ext>
            </a:extLst>
          </p:cNvPr>
          <p:cNvGrpSpPr/>
          <p:nvPr/>
        </p:nvGrpSpPr>
        <p:grpSpPr>
          <a:xfrm>
            <a:off x="476251" y="433178"/>
            <a:ext cx="8239124" cy="9420645"/>
            <a:chOff x="0" y="0"/>
            <a:chExt cx="10985498" cy="12560860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F2AA0DE4-EBCA-5837-EDC4-5619BE1DF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6270" r="6270"/>
            <a:stretch>
              <a:fillRect/>
            </a:stretch>
          </p:blipFill>
          <p:spPr>
            <a:xfrm>
              <a:off x="0" y="0"/>
              <a:ext cx="10985498" cy="12560860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9572626" y="3848100"/>
            <a:ext cx="7800973" cy="5222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3782" lvl="1">
              <a:lnSpc>
                <a:spcPts val="5086"/>
              </a:lnSpc>
            </a:pPr>
            <a:r>
              <a:rPr lang="en-US" sz="4203" b="1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Secara</a:t>
            </a:r>
            <a:r>
              <a:rPr lang="en-US" sz="4203" b="1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4203" b="1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etimologis</a:t>
            </a:r>
            <a:r>
              <a:rPr lang="en-US" sz="4203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:</a:t>
            </a:r>
          </a:p>
          <a:p>
            <a:pPr marL="453782" lvl="1">
              <a:lnSpc>
                <a:spcPts val="5086"/>
              </a:lnSpc>
            </a:pPr>
            <a:r>
              <a:rPr lang="en-US" sz="4203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Filsafat</a:t>
            </a:r>
            <a:r>
              <a:rPr lang="en-US" sz="4203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4203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berasal</a:t>
            </a:r>
            <a:r>
              <a:rPr lang="en-US" sz="4203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4203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dari</a:t>
            </a:r>
            <a:r>
              <a:rPr lang="en-US" sz="4203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4203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bahasa</a:t>
            </a:r>
            <a:r>
              <a:rPr lang="en-US" sz="4203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Yunani </a:t>
            </a:r>
            <a:r>
              <a:rPr lang="en-US" sz="4203" i="1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philosophia</a:t>
            </a:r>
            <a:r>
              <a:rPr lang="en-US" sz="4203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: </a:t>
            </a:r>
            <a:r>
              <a:rPr lang="en-US" sz="4203" i="1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philo</a:t>
            </a:r>
            <a:r>
              <a:rPr lang="en-US" sz="4203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4203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berarti</a:t>
            </a:r>
            <a:r>
              <a:rPr lang="en-US" sz="4203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“</a:t>
            </a:r>
            <a:r>
              <a:rPr lang="en-US" sz="4203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cinta</a:t>
            </a:r>
            <a:r>
              <a:rPr lang="en-US" sz="4203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” dan </a:t>
            </a:r>
            <a:r>
              <a:rPr lang="en-US" sz="4203" i="1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sophia</a:t>
            </a:r>
            <a:r>
              <a:rPr lang="en-US" sz="4203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4203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berarti</a:t>
            </a:r>
            <a:r>
              <a:rPr lang="en-US" sz="4203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“</a:t>
            </a:r>
            <a:r>
              <a:rPr lang="en-US" sz="4203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kebijaksanaan</a:t>
            </a:r>
            <a:r>
              <a:rPr lang="en-US" sz="4203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” atau </a:t>
            </a:r>
            <a:r>
              <a:rPr lang="en-US" sz="4203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pengetahuan</a:t>
            </a:r>
            <a:r>
              <a:rPr lang="en-US" sz="4203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. </a:t>
            </a:r>
            <a:r>
              <a:rPr lang="en-US" sz="4203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Secara</a:t>
            </a:r>
            <a:r>
              <a:rPr lang="en-US" sz="4203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4203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etimologis</a:t>
            </a:r>
            <a:r>
              <a:rPr lang="en-US" sz="4203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, </a:t>
            </a:r>
            <a:r>
              <a:rPr lang="en-US" sz="4203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filsafat</a:t>
            </a:r>
            <a:r>
              <a:rPr lang="en-US" sz="4203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4203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berarti</a:t>
            </a:r>
            <a:r>
              <a:rPr lang="en-US" sz="4203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“</a:t>
            </a:r>
            <a:r>
              <a:rPr lang="en-US" sz="4203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cinta</a:t>
            </a:r>
            <a:r>
              <a:rPr lang="en-US" sz="4203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4203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terhadap</a:t>
            </a:r>
            <a:r>
              <a:rPr lang="en-US" sz="4203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4203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kebijaksanaan</a:t>
            </a:r>
            <a:r>
              <a:rPr lang="en-US" sz="4203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” atau “</a:t>
            </a:r>
            <a:r>
              <a:rPr lang="en-US" sz="4203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cinta</a:t>
            </a:r>
            <a:r>
              <a:rPr lang="en-US" sz="4203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4203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kepada</a:t>
            </a:r>
            <a:r>
              <a:rPr lang="en-US" sz="4203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4203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pengetahuan</a:t>
            </a:r>
            <a:r>
              <a:rPr lang="en-US" sz="4203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”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467071F1-A53A-1DA7-11F1-7C609E41DFCD}"/>
              </a:ext>
            </a:extLst>
          </p:cNvPr>
          <p:cNvSpPr txBox="1"/>
          <p:nvPr/>
        </p:nvSpPr>
        <p:spPr>
          <a:xfrm>
            <a:off x="9884278" y="460392"/>
            <a:ext cx="6212906" cy="302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999"/>
              </a:lnSpc>
            </a:pPr>
            <a:r>
              <a:rPr lang="en-US" sz="9999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Pengertian</a:t>
            </a:r>
            <a:r>
              <a:rPr lang="en-US" sz="9999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9999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Filsafat</a:t>
            </a:r>
            <a:endParaRPr lang="en-US" sz="9999" dirty="0">
              <a:solidFill>
                <a:srgbClr val="3D2E12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40890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D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06054" y="419100"/>
            <a:ext cx="14614945" cy="15188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1999"/>
              </a:lnSpc>
            </a:pPr>
            <a:r>
              <a:rPr lang="en-US" sz="9999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Pengertian</a:t>
            </a:r>
            <a:r>
              <a:rPr lang="en-US" sz="9999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9999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Filsafat</a:t>
            </a:r>
            <a:endParaRPr lang="en-US" sz="9999" dirty="0">
              <a:solidFill>
                <a:srgbClr val="3D2E12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06054" y="2171700"/>
            <a:ext cx="16138946" cy="5655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42593" lvl="1">
              <a:lnSpc>
                <a:spcPts val="4919"/>
              </a:lnSpc>
            </a:pPr>
            <a:r>
              <a:rPr lang="en-US" sz="4099" b="1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Secara</a:t>
            </a:r>
            <a:r>
              <a:rPr lang="en-US" sz="4099" b="1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4099" b="1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terminilogis</a:t>
            </a:r>
            <a:r>
              <a:rPr lang="en-US" sz="4099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:</a:t>
            </a:r>
          </a:p>
          <a:p>
            <a:pPr marL="885186" lvl="1" indent="-442593">
              <a:lnSpc>
                <a:spcPts val="4919"/>
              </a:lnSpc>
              <a:buFont typeface="Arial"/>
              <a:buChar char="•"/>
            </a:pPr>
            <a:r>
              <a:rPr lang="en-US" sz="4099" b="1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Harun Nasution </a:t>
            </a:r>
            <a:r>
              <a:rPr lang="en-US" sz="4099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menyatakan</a:t>
            </a:r>
            <a:r>
              <a:rPr lang="en-US" sz="4099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4099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bahwa</a:t>
            </a:r>
            <a:r>
              <a:rPr lang="en-US" sz="4099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4099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filsafat</a:t>
            </a:r>
            <a:r>
              <a:rPr lang="en-US" sz="4099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4099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adalah</a:t>
            </a:r>
            <a:r>
              <a:rPr lang="en-US" sz="4099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4099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berpikir</a:t>
            </a:r>
            <a:r>
              <a:rPr lang="en-US" sz="4099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4099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menurut</a:t>
            </a:r>
            <a:r>
              <a:rPr lang="en-US" sz="4099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tata </a:t>
            </a:r>
            <a:r>
              <a:rPr lang="en-US" sz="4099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tertib</a:t>
            </a:r>
            <a:r>
              <a:rPr lang="en-US" sz="4099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(</a:t>
            </a:r>
            <a:r>
              <a:rPr lang="en-US" sz="4099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akal</a:t>
            </a:r>
            <a:r>
              <a:rPr lang="en-US" sz="4099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), dengan </a:t>
            </a:r>
            <a:r>
              <a:rPr lang="en-US" sz="4099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bebas</a:t>
            </a:r>
            <a:r>
              <a:rPr lang="en-US" sz="4099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(tidak </a:t>
            </a:r>
            <a:r>
              <a:rPr lang="en-US" sz="4099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terikat</a:t>
            </a:r>
            <a:r>
              <a:rPr lang="en-US" sz="4099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pada dogma, </a:t>
            </a:r>
            <a:r>
              <a:rPr lang="en-US" sz="4099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tradisi</a:t>
            </a:r>
            <a:r>
              <a:rPr lang="en-US" sz="4099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, atau agama), </a:t>
            </a:r>
            <a:r>
              <a:rPr lang="en-US" sz="4099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hingga</a:t>
            </a:r>
            <a:r>
              <a:rPr lang="en-US" sz="4099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4099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menyentuh</a:t>
            </a:r>
            <a:r>
              <a:rPr lang="en-US" sz="4099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4099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dasar</a:t>
            </a:r>
            <a:r>
              <a:rPr lang="en-US" sz="4099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4099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persoalan</a:t>
            </a:r>
            <a:r>
              <a:rPr lang="en-US" sz="4099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.</a:t>
            </a:r>
          </a:p>
          <a:p>
            <a:pPr marL="885186" lvl="1" indent="-442593">
              <a:lnSpc>
                <a:spcPts val="4919"/>
              </a:lnSpc>
              <a:buFont typeface="Arial"/>
              <a:buChar char="•"/>
            </a:pPr>
            <a:r>
              <a:rPr lang="en-US" sz="4099" b="1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N. </a:t>
            </a:r>
            <a:r>
              <a:rPr lang="en-US" sz="4099" b="1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Driyarkara</a:t>
            </a:r>
            <a:r>
              <a:rPr lang="en-US" sz="4099" b="1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S. J. </a:t>
            </a:r>
            <a:r>
              <a:rPr lang="en-US" sz="4099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menggambarkan</a:t>
            </a:r>
            <a:r>
              <a:rPr lang="en-US" sz="4099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4099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filsafat</a:t>
            </a:r>
            <a:r>
              <a:rPr lang="en-US" sz="4099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4099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sebagai</a:t>
            </a:r>
            <a:r>
              <a:rPr lang="en-US" sz="4099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4099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perenungan</a:t>
            </a:r>
            <a:r>
              <a:rPr lang="en-US" sz="4099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paling </a:t>
            </a:r>
            <a:r>
              <a:rPr lang="en-US" sz="4099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mendalam</a:t>
            </a:r>
            <a:r>
              <a:rPr lang="en-US" sz="4099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4099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terhadap</a:t>
            </a:r>
            <a:r>
              <a:rPr lang="en-US" sz="4099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4099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sebab-sebab</a:t>
            </a:r>
            <a:r>
              <a:rPr lang="en-US" sz="4099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4099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eksistensi</a:t>
            </a:r>
            <a:r>
              <a:rPr lang="en-US" sz="4099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dan </a:t>
            </a:r>
            <a:r>
              <a:rPr lang="en-US" sz="4099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realitas</a:t>
            </a:r>
            <a:r>
              <a:rPr lang="en-US" sz="4099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, </a:t>
            </a:r>
            <a:r>
              <a:rPr lang="en-US" sz="4099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hingga</a:t>
            </a:r>
            <a:r>
              <a:rPr lang="en-US" sz="4099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4099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ke</a:t>
            </a:r>
            <a:r>
              <a:rPr lang="en-US" sz="4099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4099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pertanyaan</a:t>
            </a:r>
            <a:r>
              <a:rPr lang="en-US" sz="4099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“</a:t>
            </a:r>
            <a:r>
              <a:rPr lang="en-US" sz="4099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mengapa</a:t>
            </a:r>
            <a:r>
              <a:rPr lang="en-US" sz="4099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” yang pada </a:t>
            </a:r>
            <a:r>
              <a:rPr lang="en-US" sz="4099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titik</a:t>
            </a:r>
            <a:r>
              <a:rPr lang="en-US" sz="4099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4099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akhir</a:t>
            </a:r>
            <a:r>
              <a:rPr lang="en-US" sz="4099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.</a:t>
            </a:r>
          </a:p>
          <a:p>
            <a:pPr marL="885186" lvl="1" indent="-442593">
              <a:lnSpc>
                <a:spcPts val="4919"/>
              </a:lnSpc>
              <a:buFont typeface="Arial"/>
              <a:buChar char="•"/>
            </a:pPr>
            <a:r>
              <a:rPr lang="en-US" sz="4099" b="1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Sidi </a:t>
            </a:r>
            <a:r>
              <a:rPr lang="en-US" sz="4099" b="1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Gazalba</a:t>
            </a:r>
            <a:r>
              <a:rPr lang="en-US" sz="4099" b="1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4099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mendefinisikan</a:t>
            </a:r>
            <a:r>
              <a:rPr lang="en-US" sz="4099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4099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filsafat</a:t>
            </a:r>
            <a:r>
              <a:rPr lang="en-US" sz="4099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4099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sebagai</a:t>
            </a:r>
            <a:r>
              <a:rPr lang="en-US" sz="4099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4099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usaha</a:t>
            </a:r>
            <a:r>
              <a:rPr lang="en-US" sz="4099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4099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mencari</a:t>
            </a:r>
            <a:r>
              <a:rPr lang="en-US" sz="4099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4099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kebenaran</a:t>
            </a:r>
            <a:r>
              <a:rPr lang="en-US" sz="4099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4099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dari</a:t>
            </a:r>
            <a:r>
              <a:rPr lang="en-US" sz="4099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4099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kebenaran</a:t>
            </a:r>
            <a:r>
              <a:rPr lang="en-US" sz="4099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, </a:t>
            </a:r>
            <a:r>
              <a:rPr lang="en-US" sz="4099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secara</a:t>
            </a:r>
            <a:r>
              <a:rPr lang="en-US" sz="4099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4099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radikal</a:t>
            </a:r>
            <a:r>
              <a:rPr lang="en-US" sz="4099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, </a:t>
            </a:r>
            <a:r>
              <a:rPr lang="en-US" sz="4099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sistematis</a:t>
            </a:r>
            <a:r>
              <a:rPr lang="en-US" sz="4099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, dan universal.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DD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8D407A-3989-BF9E-E1FE-0320EE0D2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1BCCC4D-801C-C96B-C204-5FF95BA6B00A}"/>
              </a:ext>
            </a:extLst>
          </p:cNvPr>
          <p:cNvGrpSpPr/>
          <p:nvPr/>
        </p:nvGrpSpPr>
        <p:grpSpPr>
          <a:xfrm>
            <a:off x="9296134" y="442497"/>
            <a:ext cx="8580502" cy="9402007"/>
            <a:chOff x="0" y="0"/>
            <a:chExt cx="11440670" cy="12536009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8FDDDA61-4419-8EDF-36F6-F90F93D39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4368" r="4368"/>
            <a:stretch>
              <a:fillRect/>
            </a:stretch>
          </p:blipFill>
          <p:spPr>
            <a:xfrm>
              <a:off x="0" y="0"/>
              <a:ext cx="11440670" cy="12536009"/>
            </a:xfrm>
            <a:prstGeom prst="rect">
              <a:avLst/>
            </a:prstGeom>
          </p:spPr>
        </p:pic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FD695CD8-82F4-8937-BC8E-B044E0267812}"/>
              </a:ext>
            </a:extLst>
          </p:cNvPr>
          <p:cNvSpPr txBox="1"/>
          <p:nvPr/>
        </p:nvSpPr>
        <p:spPr>
          <a:xfrm>
            <a:off x="1028700" y="1143000"/>
            <a:ext cx="8267434" cy="30576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1999"/>
              </a:lnSpc>
            </a:pPr>
            <a:r>
              <a:rPr lang="en-US" sz="80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Ciri-</a:t>
            </a:r>
            <a:r>
              <a:rPr lang="en-US" sz="80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ciri</a:t>
            </a:r>
            <a:r>
              <a:rPr lang="en-US" sz="80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80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Berpikir</a:t>
            </a:r>
            <a:r>
              <a:rPr lang="en-US" sz="80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80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Filsafat</a:t>
            </a:r>
            <a:endParaRPr lang="en-US" sz="8000" dirty="0">
              <a:solidFill>
                <a:srgbClr val="3D2E12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38CDB54C-E2A5-422B-02FF-BF1F9D899BE5}"/>
              </a:ext>
            </a:extLst>
          </p:cNvPr>
          <p:cNvSpPr txBox="1"/>
          <p:nvPr/>
        </p:nvSpPr>
        <p:spPr>
          <a:xfrm>
            <a:off x="1028700" y="4495800"/>
            <a:ext cx="7582527" cy="3141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5186" lvl="1" indent="-442593" algn="l">
              <a:lnSpc>
                <a:spcPts val="4919"/>
              </a:lnSpc>
              <a:buFont typeface="Arial"/>
              <a:buChar char="•"/>
            </a:pPr>
            <a:r>
              <a:rPr lang="en-US" sz="4099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Radikal</a:t>
            </a:r>
          </a:p>
          <a:p>
            <a:pPr marL="885186" lvl="1" indent="-442593" algn="l">
              <a:lnSpc>
                <a:spcPts val="4919"/>
              </a:lnSpc>
              <a:buFont typeface="Arial"/>
              <a:buChar char="•"/>
            </a:pPr>
            <a:r>
              <a:rPr lang="en-US" sz="4099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Sistematis</a:t>
            </a:r>
            <a:endParaRPr lang="en-US" sz="4099" dirty="0">
              <a:solidFill>
                <a:srgbClr val="3D2E12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  <a:p>
            <a:pPr marL="885186" lvl="1" indent="-442593" algn="l">
              <a:lnSpc>
                <a:spcPts val="4919"/>
              </a:lnSpc>
              <a:buFont typeface="Arial"/>
              <a:buChar char="•"/>
            </a:pPr>
            <a:r>
              <a:rPr lang="en-US" sz="4099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Rasional</a:t>
            </a:r>
            <a:endParaRPr lang="en-US" sz="4099" dirty="0">
              <a:solidFill>
                <a:srgbClr val="3D2E12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  <a:p>
            <a:pPr marL="885186" lvl="1" indent="-442593" algn="l">
              <a:lnSpc>
                <a:spcPts val="4919"/>
              </a:lnSpc>
              <a:buFont typeface="Arial"/>
              <a:buChar char="•"/>
            </a:pPr>
            <a:r>
              <a:rPr lang="en-US" sz="4099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Kritis</a:t>
            </a:r>
            <a:endParaRPr lang="en-US" sz="4099" dirty="0">
              <a:solidFill>
                <a:srgbClr val="3D2E12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  <a:p>
            <a:pPr marL="885186" lvl="1" indent="-442593" algn="l">
              <a:lnSpc>
                <a:spcPts val="4919"/>
              </a:lnSpc>
              <a:buFont typeface="Arial"/>
              <a:buChar char="•"/>
            </a:pPr>
            <a:r>
              <a:rPr lang="en-US" sz="4099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Universal</a:t>
            </a:r>
          </a:p>
        </p:txBody>
      </p:sp>
    </p:spTree>
    <p:extLst>
      <p:ext uri="{BB962C8B-B14F-4D97-AF65-F5344CB8AC3E}">
        <p14:creationId xmlns:p14="http://schemas.microsoft.com/office/powerpoint/2010/main" val="321685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D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12403" y="5700155"/>
            <a:ext cx="5950492" cy="84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999"/>
              </a:lnSpc>
              <a:spcBef>
                <a:spcPct val="0"/>
              </a:spcBef>
            </a:pPr>
            <a:r>
              <a:rPr lang="en-US" sz="4999" b="1">
                <a:solidFill>
                  <a:srgbClr val="3D2E12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Objek material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25105" y="5700155"/>
            <a:ext cx="5950492" cy="84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999"/>
              </a:lnSpc>
              <a:spcBef>
                <a:spcPct val="0"/>
              </a:spcBef>
            </a:pPr>
            <a:r>
              <a:rPr lang="en-US" sz="4999" b="1">
                <a:solidFill>
                  <a:srgbClr val="3D2E12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Objek formal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426833" y="1701597"/>
            <a:ext cx="13434335" cy="132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560"/>
              </a:lnSpc>
            </a:pPr>
            <a:r>
              <a:rPr lang="en-US" sz="880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Objek Filsafat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751510" y="6624988"/>
            <a:ext cx="4672277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39"/>
              </a:lnSpc>
              <a:spcBef>
                <a:spcPct val="0"/>
              </a:spcBef>
            </a:pPr>
            <a:r>
              <a:rPr lang="en-US" sz="3599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seluruh realitas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758084" y="6624988"/>
            <a:ext cx="6958277" cy="125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39"/>
              </a:lnSpc>
              <a:spcBef>
                <a:spcPct val="0"/>
              </a:spcBef>
            </a:pPr>
            <a:r>
              <a:rPr lang="en-US" sz="3599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sudut pandang menyeluruh &amp; mendasar</a:t>
            </a:r>
          </a:p>
        </p:txBody>
      </p:sp>
      <p:sp>
        <p:nvSpPr>
          <p:cNvPr id="7" name="AutoShap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6309" y="3762510"/>
            <a:ext cx="15875381" cy="0"/>
          </a:xfrm>
          <a:prstGeom prst="line">
            <a:avLst/>
          </a:prstGeom>
          <a:ln w="9525" cap="flat">
            <a:solidFill>
              <a:srgbClr val="988A7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4681064"/>
            <a:ext cx="0" cy="3209903"/>
          </a:xfrm>
          <a:prstGeom prst="line">
            <a:avLst/>
          </a:prstGeom>
          <a:ln w="9525" cap="flat">
            <a:solidFill>
              <a:srgbClr val="988A71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D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52525"/>
            <a:ext cx="4682524" cy="2657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560"/>
              </a:lnSpc>
            </a:pPr>
            <a:r>
              <a:rPr lang="en-US" sz="880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Metode Berfilsafat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395219" y="3153324"/>
            <a:ext cx="6846556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40"/>
              </a:lnSpc>
            </a:pPr>
            <a:r>
              <a:rPr lang="en-US" sz="3200" b="1" dirty="0" err="1">
                <a:solidFill>
                  <a:srgbClr val="3D2E12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Analitis</a:t>
            </a:r>
            <a:endParaRPr lang="en-US" sz="3200" b="1" dirty="0">
              <a:solidFill>
                <a:srgbClr val="3D2E12"/>
              </a:solidFill>
              <a:latin typeface="Cormorant Garamond Bold"/>
              <a:ea typeface="Cormorant Garamond Bold"/>
              <a:cs typeface="Cormorant Garamond Bold"/>
              <a:sym typeface="Cormorant Garamond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6894637"/>
            <a:ext cx="6846556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40"/>
              </a:lnSpc>
            </a:pPr>
            <a:r>
              <a:rPr lang="en-US" sz="3200" b="1" dirty="0" err="1">
                <a:solidFill>
                  <a:srgbClr val="3D2E12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Dialektis</a:t>
            </a:r>
            <a:endParaRPr lang="en-US" sz="3200" b="1" dirty="0">
              <a:solidFill>
                <a:srgbClr val="3D2E12"/>
              </a:solidFill>
              <a:latin typeface="Cormorant Garamond Bold"/>
              <a:ea typeface="Cormorant Garamond Bold"/>
              <a:cs typeface="Cormorant Garamond Bold"/>
              <a:sym typeface="Cormorant Garamond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395219" y="1152525"/>
            <a:ext cx="6846556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40"/>
              </a:lnSpc>
            </a:pPr>
            <a:r>
              <a:rPr lang="en-US" sz="3200" b="1" dirty="0" err="1">
                <a:solidFill>
                  <a:srgbClr val="3D2E12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Fenomenologis</a:t>
            </a:r>
            <a:endParaRPr lang="en-US" sz="3200" b="1" dirty="0">
              <a:solidFill>
                <a:srgbClr val="3D2E12"/>
              </a:solidFill>
              <a:latin typeface="Cormorant Garamond Bold"/>
              <a:ea typeface="Cormorant Garamond Bold"/>
              <a:cs typeface="Cormorant Garamond Bold"/>
              <a:sym typeface="Cormorant Garamond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395219" y="3767702"/>
            <a:ext cx="6846556" cy="857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80"/>
              </a:lnSpc>
            </a:pPr>
            <a:r>
              <a:rPr lang="en-US" sz="26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Menguraikan</a:t>
            </a:r>
            <a:r>
              <a:rPr lang="en-US" sz="26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26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suatu</a:t>
            </a:r>
            <a:r>
              <a:rPr lang="en-US" sz="26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26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konsep</a:t>
            </a:r>
            <a:r>
              <a:rPr lang="en-US" sz="26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26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menjadi</a:t>
            </a:r>
            <a:r>
              <a:rPr lang="en-US" sz="26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26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bagian-bagian</a:t>
            </a:r>
            <a:r>
              <a:rPr lang="en-US" sz="26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yang </a:t>
            </a:r>
            <a:r>
              <a:rPr lang="en-US" sz="26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lebih</a:t>
            </a:r>
            <a:r>
              <a:rPr lang="en-US" sz="26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26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kecil</a:t>
            </a:r>
            <a:r>
              <a:rPr lang="en-US" sz="26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agar </a:t>
            </a:r>
            <a:r>
              <a:rPr lang="en-US" sz="26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lebih</a:t>
            </a:r>
            <a:r>
              <a:rPr lang="en-US" sz="26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26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jelas</a:t>
            </a:r>
            <a:r>
              <a:rPr lang="en-US" sz="26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26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maknanya</a:t>
            </a:r>
            <a:r>
              <a:rPr lang="en-US" sz="26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7509015"/>
            <a:ext cx="6846556" cy="1293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80"/>
              </a:lnSpc>
            </a:pPr>
            <a:r>
              <a:rPr lang="en-US" sz="26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Menggunakan</a:t>
            </a:r>
            <a:r>
              <a:rPr lang="en-US" sz="26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26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tanya</a:t>
            </a:r>
            <a:r>
              <a:rPr lang="en-US" sz="26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26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jawab</a:t>
            </a:r>
            <a:r>
              <a:rPr lang="en-US" sz="26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26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kritis</a:t>
            </a:r>
            <a:r>
              <a:rPr lang="en-US" sz="26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untuk </a:t>
            </a:r>
            <a:r>
              <a:rPr lang="en-US" sz="26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menggali</a:t>
            </a:r>
            <a:r>
              <a:rPr lang="en-US" sz="26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26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kebenaran</a:t>
            </a:r>
            <a:r>
              <a:rPr lang="en-US" sz="26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.</a:t>
            </a:r>
          </a:p>
          <a:p>
            <a:pPr marL="0" lvl="0" indent="0" algn="l">
              <a:lnSpc>
                <a:spcPts val="3380"/>
              </a:lnSpc>
            </a:pPr>
            <a:r>
              <a:rPr lang="en-US" sz="26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395219" y="1714500"/>
            <a:ext cx="6846556" cy="857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80"/>
              </a:lnSpc>
            </a:pPr>
            <a:r>
              <a:rPr lang="en-US" sz="26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Fokus</a:t>
            </a:r>
            <a:r>
              <a:rPr lang="en-US" sz="26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pada </a:t>
            </a:r>
            <a:r>
              <a:rPr lang="en-US" sz="26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pengalaman</a:t>
            </a:r>
            <a:r>
              <a:rPr lang="en-US" sz="26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26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sebagaimana</a:t>
            </a:r>
            <a:r>
              <a:rPr lang="en-US" sz="26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26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ia</a:t>
            </a:r>
            <a:r>
              <a:rPr lang="en-US" sz="26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26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tampak</a:t>
            </a:r>
            <a:r>
              <a:rPr lang="en-US" sz="26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, </a:t>
            </a:r>
            <a:r>
              <a:rPr lang="en-US" sz="26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tanpa</a:t>
            </a:r>
            <a:r>
              <a:rPr lang="en-US" sz="26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26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prasangka</a:t>
            </a:r>
            <a:r>
              <a:rPr lang="en-US" sz="26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.</a:t>
            </a:r>
          </a:p>
        </p:txBody>
      </p:sp>
      <p:sp>
        <p:nvSpPr>
          <p:cNvPr id="12" name="AutoShap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8700" y="8441613"/>
            <a:ext cx="7139516" cy="0"/>
          </a:xfrm>
          <a:prstGeom prst="line">
            <a:avLst/>
          </a:prstGeom>
          <a:ln w="9525" cap="flat">
            <a:solidFill>
              <a:srgbClr val="988A7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95219" y="4704631"/>
            <a:ext cx="7139516" cy="0"/>
          </a:xfrm>
          <a:prstGeom prst="line">
            <a:avLst/>
          </a:prstGeom>
          <a:ln w="9525" cap="flat">
            <a:solidFill>
              <a:srgbClr val="988A7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1">
            <a:extLst>
              <a:ext uri="{FF2B5EF4-FFF2-40B4-BE49-F238E27FC236}">
                <a16:creationId xmlns:a16="http://schemas.microsoft.com/office/drawing/2014/main" id="{61830DEC-A57C-C656-C717-60DAB90E7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95219" y="2705100"/>
            <a:ext cx="7139516" cy="0"/>
          </a:xfrm>
          <a:prstGeom prst="line">
            <a:avLst/>
          </a:prstGeom>
          <a:ln w="9525" cap="flat">
            <a:solidFill>
              <a:srgbClr val="988A7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TextBox 3">
            <a:extLst>
              <a:ext uri="{FF2B5EF4-FFF2-40B4-BE49-F238E27FC236}">
                <a16:creationId xmlns:a16="http://schemas.microsoft.com/office/drawing/2014/main" id="{4CF5EB70-8337-398A-7083-13CB72F42DAC}"/>
              </a:ext>
            </a:extLst>
          </p:cNvPr>
          <p:cNvSpPr txBox="1"/>
          <p:nvPr/>
        </p:nvSpPr>
        <p:spPr>
          <a:xfrm>
            <a:off x="1028700" y="4941840"/>
            <a:ext cx="6846556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40"/>
              </a:lnSpc>
            </a:pPr>
            <a:r>
              <a:rPr lang="en-US" sz="3200" b="1" dirty="0" err="1">
                <a:solidFill>
                  <a:srgbClr val="3D2E12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Metafisis</a:t>
            </a:r>
            <a:endParaRPr lang="en-US" sz="3200" b="1" dirty="0">
              <a:solidFill>
                <a:srgbClr val="3D2E12"/>
              </a:solidFill>
              <a:latin typeface="Cormorant Garamond Bold"/>
              <a:ea typeface="Cormorant Garamond Bold"/>
              <a:cs typeface="Cormorant Garamond Bold"/>
              <a:sym typeface="Cormorant Garamond Bold"/>
            </a:endParaRP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4B31C93F-510F-8D2E-0429-CF80C69A2755}"/>
              </a:ext>
            </a:extLst>
          </p:cNvPr>
          <p:cNvSpPr txBox="1"/>
          <p:nvPr/>
        </p:nvSpPr>
        <p:spPr>
          <a:xfrm>
            <a:off x="1028700" y="5556218"/>
            <a:ext cx="6846556" cy="857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80"/>
              </a:lnSpc>
            </a:pPr>
            <a:r>
              <a:rPr lang="en-US" sz="26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Menjawab</a:t>
            </a:r>
            <a:r>
              <a:rPr lang="en-US" sz="26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26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realitas</a:t>
            </a:r>
            <a:r>
              <a:rPr lang="en-US" sz="26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yang </a:t>
            </a:r>
            <a:r>
              <a:rPr lang="en-US" sz="26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ada</a:t>
            </a:r>
            <a:r>
              <a:rPr lang="en-US" sz="26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di </a:t>
            </a:r>
            <a:r>
              <a:rPr lang="en-US" sz="26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balik</a:t>
            </a:r>
            <a:r>
              <a:rPr lang="en-US" sz="26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26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pengalaman</a:t>
            </a:r>
            <a:r>
              <a:rPr lang="en-US" sz="26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26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inderawi</a:t>
            </a:r>
            <a:r>
              <a:rPr lang="en-US" sz="26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.</a:t>
            </a:r>
          </a:p>
        </p:txBody>
      </p:sp>
      <p:sp>
        <p:nvSpPr>
          <p:cNvPr id="25" name="AutoShape 11">
            <a:extLst>
              <a:ext uri="{FF2B5EF4-FFF2-40B4-BE49-F238E27FC236}">
                <a16:creationId xmlns:a16="http://schemas.microsoft.com/office/drawing/2014/main" id="{3CE71CB3-073F-0A45-E123-BAF3528E4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8700" y="6394010"/>
            <a:ext cx="7139516" cy="0"/>
          </a:xfrm>
          <a:prstGeom prst="line">
            <a:avLst/>
          </a:prstGeom>
          <a:ln w="9525" cap="flat">
            <a:solidFill>
              <a:srgbClr val="988A7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TextBox 4">
            <a:extLst>
              <a:ext uri="{FF2B5EF4-FFF2-40B4-BE49-F238E27FC236}">
                <a16:creationId xmlns:a16="http://schemas.microsoft.com/office/drawing/2014/main" id="{1EB1DFA8-79D7-CA99-6A08-8552374F0F52}"/>
              </a:ext>
            </a:extLst>
          </p:cNvPr>
          <p:cNvSpPr txBox="1"/>
          <p:nvPr/>
        </p:nvSpPr>
        <p:spPr>
          <a:xfrm>
            <a:off x="9395219" y="5152854"/>
            <a:ext cx="6846556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40"/>
              </a:lnSpc>
            </a:pPr>
            <a:r>
              <a:rPr lang="en-US" sz="3200" b="1" dirty="0" err="1">
                <a:solidFill>
                  <a:srgbClr val="3D2E12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Hermeneutis</a:t>
            </a:r>
            <a:endParaRPr lang="en-US" sz="3200" b="1" dirty="0">
              <a:solidFill>
                <a:srgbClr val="3D2E12"/>
              </a:solidFill>
              <a:latin typeface="Cormorant Garamond Bold"/>
              <a:ea typeface="Cormorant Garamond Bold"/>
              <a:cs typeface="Cormorant Garamond Bold"/>
              <a:sym typeface="Cormorant Garamond Bold"/>
            </a:endParaRPr>
          </a:p>
        </p:txBody>
      </p:sp>
      <p:sp>
        <p:nvSpPr>
          <p:cNvPr id="28" name="TextBox 8">
            <a:extLst>
              <a:ext uri="{FF2B5EF4-FFF2-40B4-BE49-F238E27FC236}">
                <a16:creationId xmlns:a16="http://schemas.microsoft.com/office/drawing/2014/main" id="{69526B22-B039-1662-9D73-3158A99CAC1A}"/>
              </a:ext>
            </a:extLst>
          </p:cNvPr>
          <p:cNvSpPr txBox="1"/>
          <p:nvPr/>
        </p:nvSpPr>
        <p:spPr>
          <a:xfrm>
            <a:off x="9395219" y="5767232"/>
            <a:ext cx="6846556" cy="857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80"/>
              </a:lnSpc>
            </a:pPr>
            <a:r>
              <a:rPr lang="en-US" sz="26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Menafsirkan</a:t>
            </a:r>
            <a:r>
              <a:rPr lang="en-US" sz="26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26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teks</a:t>
            </a:r>
            <a:r>
              <a:rPr lang="en-US" sz="26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dengan </a:t>
            </a:r>
            <a:r>
              <a:rPr lang="en-US" sz="26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lebih</a:t>
            </a:r>
            <a:r>
              <a:rPr lang="en-US" sz="26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26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terbuka</a:t>
            </a:r>
            <a:r>
              <a:rPr lang="en-US" sz="26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26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supaya</a:t>
            </a:r>
            <a:r>
              <a:rPr lang="en-US" sz="26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26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mengetahui</a:t>
            </a:r>
            <a:r>
              <a:rPr lang="en-US" sz="26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26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maknanya</a:t>
            </a:r>
            <a:r>
              <a:rPr lang="en-US" sz="26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26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sesuai</a:t>
            </a:r>
            <a:r>
              <a:rPr lang="en-US" sz="26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26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zamannya</a:t>
            </a:r>
            <a:r>
              <a:rPr lang="en-US" sz="26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.</a:t>
            </a:r>
          </a:p>
        </p:txBody>
      </p:sp>
      <p:sp>
        <p:nvSpPr>
          <p:cNvPr id="29" name="AutoShape 13">
            <a:extLst>
              <a:ext uri="{FF2B5EF4-FFF2-40B4-BE49-F238E27FC236}">
                <a16:creationId xmlns:a16="http://schemas.microsoft.com/office/drawing/2014/main" id="{F27B7777-6B8D-D389-CDB5-60D3DEC2C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95219" y="6704161"/>
            <a:ext cx="7139516" cy="0"/>
          </a:xfrm>
          <a:prstGeom prst="line">
            <a:avLst/>
          </a:prstGeom>
          <a:ln w="9525" cap="flat">
            <a:solidFill>
              <a:srgbClr val="988A7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TextBox 4">
            <a:extLst>
              <a:ext uri="{FF2B5EF4-FFF2-40B4-BE49-F238E27FC236}">
                <a16:creationId xmlns:a16="http://schemas.microsoft.com/office/drawing/2014/main" id="{849AEC7F-26D3-A018-DA1C-28C7C7517530}"/>
              </a:ext>
            </a:extLst>
          </p:cNvPr>
          <p:cNvSpPr txBox="1"/>
          <p:nvPr/>
        </p:nvSpPr>
        <p:spPr>
          <a:xfrm>
            <a:off x="9395219" y="7231514"/>
            <a:ext cx="6846556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40"/>
              </a:lnSpc>
            </a:pPr>
            <a:r>
              <a:rPr lang="en-US" sz="3200" b="1" dirty="0" err="1">
                <a:solidFill>
                  <a:srgbClr val="3D2E12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Kritis</a:t>
            </a:r>
            <a:endParaRPr lang="en-US" sz="3200" b="1" dirty="0">
              <a:solidFill>
                <a:srgbClr val="3D2E12"/>
              </a:solidFill>
              <a:latin typeface="Cormorant Garamond Bold"/>
              <a:ea typeface="Cormorant Garamond Bold"/>
              <a:cs typeface="Cormorant Garamond Bold"/>
              <a:sym typeface="Cormorant Garamond Bold"/>
            </a:endParaRPr>
          </a:p>
        </p:txBody>
      </p:sp>
      <p:sp>
        <p:nvSpPr>
          <p:cNvPr id="31" name="TextBox 8">
            <a:extLst>
              <a:ext uri="{FF2B5EF4-FFF2-40B4-BE49-F238E27FC236}">
                <a16:creationId xmlns:a16="http://schemas.microsoft.com/office/drawing/2014/main" id="{2FEF84ED-A668-9EA6-3759-5C48B9AA6DDE}"/>
              </a:ext>
            </a:extLst>
          </p:cNvPr>
          <p:cNvSpPr txBox="1"/>
          <p:nvPr/>
        </p:nvSpPr>
        <p:spPr>
          <a:xfrm>
            <a:off x="9395219" y="7845892"/>
            <a:ext cx="6846556" cy="857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80"/>
              </a:lnSpc>
            </a:pPr>
            <a:r>
              <a:rPr lang="en-US" sz="26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Membongkar</a:t>
            </a:r>
            <a:r>
              <a:rPr lang="en-US" sz="26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26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struktur</a:t>
            </a:r>
            <a:r>
              <a:rPr lang="en-US" sz="26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26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ideologi</a:t>
            </a:r>
            <a:r>
              <a:rPr lang="en-US" sz="26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, </a:t>
            </a:r>
            <a:r>
              <a:rPr lang="en-US" sz="26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kekuasaan</a:t>
            </a:r>
            <a:r>
              <a:rPr lang="en-US" sz="26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, dan </a:t>
            </a:r>
            <a:r>
              <a:rPr lang="en-US" sz="26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dominasi</a:t>
            </a:r>
            <a:r>
              <a:rPr lang="en-US" sz="26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di </a:t>
            </a:r>
            <a:r>
              <a:rPr lang="en-US" sz="26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masyarakat</a:t>
            </a:r>
            <a:r>
              <a:rPr lang="en-US" sz="26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. </a:t>
            </a:r>
          </a:p>
        </p:txBody>
      </p:sp>
      <p:sp>
        <p:nvSpPr>
          <p:cNvPr id="32" name="AutoShape 13">
            <a:extLst>
              <a:ext uri="{FF2B5EF4-FFF2-40B4-BE49-F238E27FC236}">
                <a16:creationId xmlns:a16="http://schemas.microsoft.com/office/drawing/2014/main" id="{7F50259F-08EA-38E6-05EE-D3734B66D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95219" y="8782821"/>
            <a:ext cx="7139516" cy="0"/>
          </a:xfrm>
          <a:prstGeom prst="line">
            <a:avLst/>
          </a:prstGeom>
          <a:ln w="9525" cap="flat">
            <a:solidFill>
              <a:srgbClr val="988A71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D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6309" y="1394387"/>
            <a:ext cx="15875381" cy="0"/>
          </a:xfrm>
          <a:prstGeom prst="line">
            <a:avLst/>
          </a:prstGeom>
          <a:ln w="9525" cap="flat">
            <a:solidFill>
              <a:srgbClr val="988A71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206309" y="2033924"/>
            <a:ext cx="7516384" cy="8458548"/>
            <a:chOff x="0" y="0"/>
            <a:chExt cx="10021845" cy="11278063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l="5569" r="5569"/>
            <a:stretch>
              <a:fillRect/>
            </a:stretch>
          </p:blipFill>
          <p:spPr>
            <a:xfrm>
              <a:off x="0" y="0"/>
              <a:ext cx="10021845" cy="11278063"/>
            </a:xfrm>
            <a:prstGeom prst="rect">
              <a:avLst/>
            </a:prstGeom>
          </p:spPr>
        </p:pic>
      </p:grpSp>
      <p:sp>
        <p:nvSpPr>
          <p:cNvPr id="5" name="TextBox 5"/>
          <p:cNvSpPr txBox="1"/>
          <p:nvPr/>
        </p:nvSpPr>
        <p:spPr>
          <a:xfrm>
            <a:off x="10063092" y="2043449"/>
            <a:ext cx="7018599" cy="2657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560"/>
              </a:lnSpc>
            </a:pPr>
            <a:r>
              <a:rPr lang="en-US" sz="880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Diskusi Kelompok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063092" y="5064686"/>
            <a:ext cx="7018599" cy="1313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319"/>
              </a:lnSpc>
              <a:spcBef>
                <a:spcPct val="0"/>
              </a:spcBef>
            </a:pPr>
            <a:r>
              <a:rPr lang="en-US" sz="3799" b="1">
                <a:solidFill>
                  <a:srgbClr val="3D2E12"/>
                </a:solidFill>
                <a:latin typeface="Cormorant Garamond Semi-Bold"/>
                <a:ea typeface="Cormorant Garamond Semi-Bold"/>
                <a:cs typeface="Cormorant Garamond Semi-Bold"/>
                <a:sym typeface="Cormorant Garamond Semi-Bold"/>
              </a:rPr>
              <a:t>Apa perbedaan cara berpikir sehari-hari dengan cara berpikir filsafat?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063092" y="6958892"/>
            <a:ext cx="7018599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Diskusi 10–15 menit, lalu presentasi singkat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D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62100" y="1346898"/>
            <a:ext cx="15178408" cy="1559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2739"/>
              </a:lnSpc>
              <a:spcBef>
                <a:spcPct val="0"/>
              </a:spcBef>
            </a:pPr>
            <a:r>
              <a:rPr lang="en-US" sz="9099" b="1">
                <a:solidFill>
                  <a:srgbClr val="3D2E1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Tugas Pertemuan ke-1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996167" y="3752849"/>
            <a:ext cx="13422789" cy="6434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499" dirty="0">
                <a:solidFill>
                  <a:srgbClr val="3D2E12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Resume 1 </a:t>
            </a:r>
            <a:r>
              <a:rPr lang="en-US" sz="4499" dirty="0" err="1">
                <a:solidFill>
                  <a:srgbClr val="3D2E12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halaman</a:t>
            </a:r>
            <a:r>
              <a:rPr lang="en-US" sz="4499" dirty="0">
                <a:solidFill>
                  <a:srgbClr val="3D2E12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 </a:t>
            </a:r>
            <a:r>
              <a:rPr lang="en-US" sz="4499" dirty="0" err="1">
                <a:solidFill>
                  <a:srgbClr val="3D2E12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tentang</a:t>
            </a:r>
            <a:r>
              <a:rPr lang="en-US" sz="4499" dirty="0">
                <a:solidFill>
                  <a:srgbClr val="3D2E12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:</a:t>
            </a:r>
          </a:p>
          <a:p>
            <a:pPr marL="971544" lvl="1" indent="-485772" algn="l">
              <a:lnSpc>
                <a:spcPts val="6299"/>
              </a:lnSpc>
              <a:buAutoNum type="arabicPeriod"/>
            </a:pPr>
            <a:r>
              <a:rPr lang="en-US" sz="4499" dirty="0" err="1">
                <a:solidFill>
                  <a:srgbClr val="3D2E12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Pengertian</a:t>
            </a:r>
            <a:r>
              <a:rPr lang="en-US" sz="4499" dirty="0">
                <a:solidFill>
                  <a:srgbClr val="3D2E12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 </a:t>
            </a:r>
            <a:r>
              <a:rPr lang="en-US" sz="4499" dirty="0" err="1">
                <a:solidFill>
                  <a:srgbClr val="3D2E12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filsafat</a:t>
            </a:r>
            <a:endParaRPr lang="en-US" sz="4499" dirty="0">
              <a:solidFill>
                <a:srgbClr val="3D2E12"/>
              </a:solidFill>
              <a:latin typeface="HK Grotesk Light"/>
              <a:ea typeface="HK Grotesk Light"/>
              <a:cs typeface="HK Grotesk Light"/>
              <a:sym typeface="HK Grotesk Light"/>
            </a:endParaRPr>
          </a:p>
          <a:p>
            <a:pPr marL="971544" lvl="1" indent="-485772" algn="l">
              <a:lnSpc>
                <a:spcPts val="6299"/>
              </a:lnSpc>
              <a:buAutoNum type="arabicPeriod"/>
            </a:pPr>
            <a:r>
              <a:rPr lang="en-US" sz="4499" dirty="0">
                <a:solidFill>
                  <a:srgbClr val="3D2E12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Ciri-</a:t>
            </a:r>
            <a:r>
              <a:rPr lang="en-US" sz="4499" dirty="0" err="1">
                <a:solidFill>
                  <a:srgbClr val="3D2E12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ciri</a:t>
            </a:r>
            <a:r>
              <a:rPr lang="en-US" sz="4499" dirty="0">
                <a:solidFill>
                  <a:srgbClr val="3D2E12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 </a:t>
            </a:r>
            <a:r>
              <a:rPr lang="en-US" sz="4499" dirty="0" err="1">
                <a:solidFill>
                  <a:srgbClr val="3D2E12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berpikir</a:t>
            </a:r>
            <a:r>
              <a:rPr lang="en-US" sz="4499" dirty="0">
                <a:solidFill>
                  <a:srgbClr val="3D2E12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 </a:t>
            </a:r>
            <a:r>
              <a:rPr lang="en-US" sz="4499" dirty="0" err="1">
                <a:solidFill>
                  <a:srgbClr val="3D2E12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filsafat</a:t>
            </a:r>
            <a:endParaRPr lang="en-US" sz="4499" dirty="0">
              <a:solidFill>
                <a:srgbClr val="3D2E12"/>
              </a:solidFill>
              <a:latin typeface="HK Grotesk Light"/>
              <a:ea typeface="HK Grotesk Light"/>
              <a:cs typeface="HK Grotesk Light"/>
              <a:sym typeface="HK Grotesk Light"/>
            </a:endParaRPr>
          </a:p>
          <a:p>
            <a:pPr marL="971544" lvl="1" indent="-485772" algn="l">
              <a:lnSpc>
                <a:spcPts val="6299"/>
              </a:lnSpc>
              <a:buAutoNum type="arabicPeriod"/>
            </a:pPr>
            <a:r>
              <a:rPr lang="en-US" sz="4499" dirty="0" err="1">
                <a:solidFill>
                  <a:srgbClr val="3D2E12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Objek</a:t>
            </a:r>
            <a:r>
              <a:rPr lang="en-US" sz="4499" dirty="0">
                <a:solidFill>
                  <a:srgbClr val="3D2E12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 </a:t>
            </a:r>
            <a:r>
              <a:rPr lang="en-US" sz="4499" dirty="0" err="1">
                <a:solidFill>
                  <a:srgbClr val="3D2E12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filsafat</a:t>
            </a:r>
            <a:endParaRPr lang="en-US" sz="4499" dirty="0">
              <a:solidFill>
                <a:srgbClr val="3D2E12"/>
              </a:solidFill>
              <a:latin typeface="HK Grotesk Light"/>
              <a:ea typeface="HK Grotesk Light"/>
              <a:cs typeface="HK Grotesk Light"/>
              <a:sym typeface="HK Grotesk Light"/>
            </a:endParaRPr>
          </a:p>
          <a:p>
            <a:pPr marL="971544" lvl="1" indent="-485772" algn="l">
              <a:lnSpc>
                <a:spcPts val="6299"/>
              </a:lnSpc>
              <a:buAutoNum type="arabicPeriod"/>
            </a:pPr>
            <a:r>
              <a:rPr lang="en-US" sz="4499" dirty="0">
                <a:solidFill>
                  <a:srgbClr val="3D2E12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Metode </a:t>
            </a:r>
            <a:r>
              <a:rPr lang="en-US" sz="4499" dirty="0" err="1">
                <a:solidFill>
                  <a:srgbClr val="3D2E12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berfilsafat</a:t>
            </a:r>
            <a:endParaRPr lang="en-US" sz="4499" dirty="0">
              <a:solidFill>
                <a:srgbClr val="3D2E12"/>
              </a:solidFill>
              <a:latin typeface="HK Grotesk Light"/>
              <a:ea typeface="HK Grotesk Light"/>
              <a:cs typeface="HK Grotesk Light"/>
              <a:sym typeface="HK Grotesk Light"/>
            </a:endParaRPr>
          </a:p>
          <a:p>
            <a:pPr algn="l">
              <a:lnSpc>
                <a:spcPts val="6299"/>
              </a:lnSpc>
            </a:pPr>
            <a:endParaRPr lang="en-US" sz="4499" dirty="0">
              <a:solidFill>
                <a:srgbClr val="3D2E12"/>
              </a:solidFill>
              <a:latin typeface="HK Grotesk Light"/>
              <a:ea typeface="HK Grotesk Light"/>
              <a:cs typeface="HK Grotesk Light"/>
              <a:sym typeface="HK Grotesk Light"/>
            </a:endParaRPr>
          </a:p>
          <a:p>
            <a:pPr algn="l">
              <a:lnSpc>
                <a:spcPts val="6299"/>
              </a:lnSpc>
            </a:pPr>
            <a:r>
              <a:rPr lang="en-US" sz="4499" dirty="0" err="1">
                <a:solidFill>
                  <a:srgbClr val="3D2E12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Minggu</a:t>
            </a:r>
            <a:r>
              <a:rPr lang="en-US" sz="4499" dirty="0">
                <a:solidFill>
                  <a:srgbClr val="3D2E12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 </a:t>
            </a:r>
            <a:r>
              <a:rPr lang="en-US" sz="4499" dirty="0" err="1">
                <a:solidFill>
                  <a:srgbClr val="3D2E12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depan</a:t>
            </a:r>
            <a:r>
              <a:rPr lang="en-US" sz="4499" dirty="0">
                <a:solidFill>
                  <a:srgbClr val="3D2E12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 </a:t>
            </a:r>
            <a:r>
              <a:rPr lang="en-US" sz="4499" dirty="0" err="1">
                <a:solidFill>
                  <a:srgbClr val="3D2E12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dikumpulkan</a:t>
            </a:r>
            <a:r>
              <a:rPr lang="en-US" sz="4499" dirty="0">
                <a:solidFill>
                  <a:srgbClr val="3D2E12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.</a:t>
            </a:r>
          </a:p>
          <a:p>
            <a:pPr marL="0" lvl="0" indent="0" algn="l">
              <a:lnSpc>
                <a:spcPts val="6299"/>
              </a:lnSpc>
              <a:spcBef>
                <a:spcPct val="0"/>
              </a:spcBef>
            </a:pPr>
            <a:endParaRPr lang="en-US" sz="4499" dirty="0">
              <a:solidFill>
                <a:srgbClr val="3D2E12"/>
              </a:solidFill>
              <a:latin typeface="HK Grotesk Light"/>
              <a:ea typeface="HK Grotesk Light"/>
              <a:cs typeface="HK Grotesk Light"/>
              <a:sym typeface="HK Grotesk Ligh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D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60404" y="2718317"/>
            <a:ext cx="3998772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5040"/>
              </a:lnSpc>
            </a:pPr>
            <a:r>
              <a:rPr lang="en-US" sz="4200" b="1">
                <a:solidFill>
                  <a:srgbClr val="3D2E12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Filsafat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660404" y="4486928"/>
            <a:ext cx="3998772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5040"/>
              </a:lnSpc>
            </a:pPr>
            <a:r>
              <a:rPr lang="en-US" sz="4200" b="1">
                <a:solidFill>
                  <a:srgbClr val="3D2E12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Objek filsafat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660404" y="6413018"/>
            <a:ext cx="3998772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5040"/>
              </a:lnSpc>
            </a:pPr>
            <a:r>
              <a:rPr lang="en-US" sz="4200" b="1">
                <a:solidFill>
                  <a:srgbClr val="3D2E12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Metode berfilsafat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152525"/>
            <a:ext cx="5976974" cy="132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560"/>
              </a:lnSpc>
            </a:pPr>
            <a:r>
              <a:rPr lang="en-US" sz="880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Rangkuman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587023" y="2661167"/>
            <a:ext cx="4672277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Dasar </a:t>
            </a:r>
            <a:r>
              <a:rPr lang="en-US" sz="32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berpikir</a:t>
            </a:r>
            <a:r>
              <a:rPr lang="en-US" sz="32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32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ilmiah</a:t>
            </a:r>
            <a:endParaRPr lang="en-US" sz="3200" dirty="0">
              <a:solidFill>
                <a:srgbClr val="3D2E12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587023" y="4508518"/>
            <a:ext cx="4672277" cy="549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Menyeluruh</a:t>
            </a:r>
            <a:endParaRPr lang="en-US" sz="3200" dirty="0">
              <a:solidFill>
                <a:srgbClr val="3D2E12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587023" y="6355868"/>
            <a:ext cx="4672277" cy="1703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Metafisis</a:t>
            </a:r>
            <a:r>
              <a:rPr lang="en-US" sz="32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, </a:t>
            </a:r>
            <a:r>
              <a:rPr lang="en-US" sz="32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dialektis</a:t>
            </a:r>
            <a:r>
              <a:rPr lang="en-US" sz="32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, </a:t>
            </a:r>
            <a:r>
              <a:rPr lang="en-US" sz="32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fenomenologis</a:t>
            </a:r>
            <a:r>
              <a:rPr lang="en-US" sz="32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, </a:t>
            </a:r>
            <a:r>
              <a:rPr lang="en-US" sz="32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analitis</a:t>
            </a:r>
            <a:r>
              <a:rPr lang="en-US" sz="32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, </a:t>
            </a:r>
            <a:r>
              <a:rPr lang="en-US" sz="32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hermeneutis</a:t>
            </a:r>
            <a:r>
              <a:rPr lang="en-US" sz="32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, dan </a:t>
            </a:r>
            <a:r>
              <a:rPr lang="en-US" sz="32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kritis</a:t>
            </a:r>
            <a:r>
              <a:rPr lang="en-US" sz="32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. </a:t>
            </a:r>
          </a:p>
        </p:txBody>
      </p:sp>
      <p:sp>
        <p:nvSpPr>
          <p:cNvPr id="9" name="AutoShap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165448" y="2718317"/>
            <a:ext cx="0" cy="5229594"/>
          </a:xfrm>
          <a:prstGeom prst="line">
            <a:avLst/>
          </a:prstGeom>
          <a:ln w="9525" cap="flat">
            <a:solidFill>
              <a:srgbClr val="988A7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9333232" y="8322901"/>
            <a:ext cx="7429990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59"/>
              </a:lnSpc>
              <a:spcBef>
                <a:spcPct val="0"/>
              </a:spcBef>
            </a:pPr>
            <a:r>
              <a:rPr lang="en-US" sz="3399" b="1" dirty="0" err="1">
                <a:solidFill>
                  <a:srgbClr val="3D2E12"/>
                </a:solidFill>
                <a:latin typeface="Cormorant Garamond Semi-Bold"/>
                <a:ea typeface="Cormorant Garamond Semi-Bold"/>
                <a:cs typeface="Cormorant Garamond Semi-Bold"/>
                <a:sym typeface="Cormorant Garamond Semi-Bold"/>
              </a:rPr>
              <a:t>Penting</a:t>
            </a:r>
            <a:r>
              <a:rPr lang="en-US" sz="3399" b="1" dirty="0">
                <a:solidFill>
                  <a:srgbClr val="3D2E12"/>
                </a:solidFill>
                <a:latin typeface="Cormorant Garamond Semi-Bold"/>
                <a:ea typeface="Cormorant Garamond Semi-Bold"/>
                <a:cs typeface="Cormorant Garamond Semi-Bold"/>
                <a:sym typeface="Cormorant Garamond Semi-Bold"/>
              </a:rPr>
              <a:t> untuk </a:t>
            </a:r>
            <a:r>
              <a:rPr lang="en-US" sz="3399" b="1" dirty="0" err="1">
                <a:solidFill>
                  <a:srgbClr val="3D2E12"/>
                </a:solidFill>
                <a:latin typeface="Cormorant Garamond Semi-Bold"/>
                <a:ea typeface="Cormorant Garamond Semi-Bold"/>
                <a:cs typeface="Cormorant Garamond Semi-Bold"/>
                <a:sym typeface="Cormorant Garamond Semi-Bold"/>
              </a:rPr>
              <a:t>setiap</a:t>
            </a:r>
            <a:r>
              <a:rPr lang="en-US" sz="3399" b="1" dirty="0">
                <a:solidFill>
                  <a:srgbClr val="3D2E12"/>
                </a:solidFill>
                <a:latin typeface="Cormorant Garamond Semi-Bold"/>
                <a:ea typeface="Cormorant Garamond Semi-Bold"/>
                <a:cs typeface="Cormorant Garamond Semi-Bold"/>
                <a:sym typeface="Cormorant Garamond Semi-Bold"/>
              </a:rPr>
              <a:t> </a:t>
            </a:r>
            <a:r>
              <a:rPr lang="en-US" sz="3399" b="1" dirty="0" err="1">
                <a:solidFill>
                  <a:srgbClr val="3D2E12"/>
                </a:solidFill>
                <a:latin typeface="Cormorant Garamond Semi-Bold"/>
                <a:ea typeface="Cormorant Garamond Semi-Bold"/>
                <a:cs typeface="Cormorant Garamond Semi-Bold"/>
                <a:sym typeface="Cormorant Garamond Semi-Bold"/>
              </a:rPr>
              <a:t>disiplin</a:t>
            </a:r>
            <a:r>
              <a:rPr lang="en-US" sz="3399" b="1" dirty="0">
                <a:solidFill>
                  <a:srgbClr val="3D2E12"/>
                </a:solidFill>
                <a:latin typeface="Cormorant Garamond Semi-Bold"/>
                <a:ea typeface="Cormorant Garamond Semi-Bold"/>
                <a:cs typeface="Cormorant Garamond Semi-Bold"/>
                <a:sym typeface="Cormorant Garamond Semi-Bold"/>
              </a:rPr>
              <a:t> </a:t>
            </a:r>
            <a:r>
              <a:rPr lang="en-US" sz="3399" b="1" dirty="0" err="1">
                <a:solidFill>
                  <a:srgbClr val="3D2E12"/>
                </a:solidFill>
                <a:latin typeface="Cormorant Garamond Semi-Bold"/>
                <a:ea typeface="Cormorant Garamond Semi-Bold"/>
                <a:cs typeface="Cormorant Garamond Semi-Bold"/>
                <a:sym typeface="Cormorant Garamond Semi-Bold"/>
              </a:rPr>
              <a:t>ilmu</a:t>
            </a:r>
            <a:r>
              <a:rPr lang="en-US" sz="3399" b="1" dirty="0">
                <a:solidFill>
                  <a:srgbClr val="3D2E12"/>
                </a:solidFill>
                <a:latin typeface="Cormorant Garamond Semi-Bold"/>
                <a:ea typeface="Cormorant Garamond Semi-Bold"/>
                <a:cs typeface="Cormorant Garamond Semi-Bold"/>
                <a:sym typeface="Cormorant Garamond Semi-Bold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D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96134" y="442497"/>
            <a:ext cx="8580502" cy="9402007"/>
            <a:chOff x="0" y="0"/>
            <a:chExt cx="11440670" cy="1253600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13457" b="13457"/>
            <a:stretch>
              <a:fillRect/>
            </a:stretch>
          </p:blipFill>
          <p:spPr>
            <a:xfrm>
              <a:off x="0" y="0"/>
              <a:ext cx="11440670" cy="12536009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1028700" y="1918120"/>
            <a:ext cx="6212906" cy="1514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999"/>
              </a:lnSpc>
            </a:pPr>
            <a:r>
              <a:rPr lang="en-US" sz="9999">
                <a:solidFill>
                  <a:srgbClr val="632917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Terimakasih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4543425"/>
            <a:ext cx="6659722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99"/>
              </a:lnSpc>
            </a:pPr>
            <a:r>
              <a:rPr lang="en-US" sz="3999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Sampai jumpan minggu depan!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D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9209782" y="6297871"/>
            <a:ext cx="5911333" cy="0"/>
          </a:xfrm>
          <a:prstGeom prst="line">
            <a:avLst/>
          </a:prstGeom>
          <a:ln w="9525" cap="flat">
            <a:solidFill>
              <a:srgbClr val="988A7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1396919" y="2694388"/>
            <a:ext cx="4639012" cy="5408635"/>
          </a:xfrm>
          <a:custGeom>
            <a:avLst/>
            <a:gdLst/>
            <a:ahLst/>
            <a:cxnLst/>
            <a:rect l="l" t="t" r="r" b="b"/>
            <a:pathLst>
              <a:path w="4639012" h="5408635">
                <a:moveTo>
                  <a:pt x="0" y="0"/>
                </a:moveTo>
                <a:lnTo>
                  <a:pt x="4639011" y="0"/>
                </a:lnTo>
                <a:lnTo>
                  <a:pt x="4639011" y="5408635"/>
                </a:lnTo>
                <a:lnTo>
                  <a:pt x="0" y="54086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231" r="-21885"/>
            </a:stretch>
          </a:blip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51000"/>
          </a:blip>
          <a:srcRect/>
          <a:stretch>
            <a:fillRect/>
          </a:stretch>
        </p:blipFill>
        <p:spPr>
          <a:xfrm>
            <a:off x="14701280" y="64911"/>
            <a:ext cx="3338424" cy="2637355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6704911" y="578799"/>
            <a:ext cx="4415840" cy="4231178"/>
          </a:xfrm>
          <a:custGeom>
            <a:avLst/>
            <a:gdLst/>
            <a:ahLst/>
            <a:cxnLst/>
            <a:rect l="l" t="t" r="r" b="b"/>
            <a:pathLst>
              <a:path w="4415840" h="4231178">
                <a:moveTo>
                  <a:pt x="0" y="0"/>
                </a:moveTo>
                <a:lnTo>
                  <a:pt x="4415841" y="0"/>
                </a:lnTo>
                <a:lnTo>
                  <a:pt x="4415841" y="4231178"/>
                </a:lnTo>
                <a:lnTo>
                  <a:pt x="0" y="42311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660404" y="3346967"/>
            <a:ext cx="3998772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5040"/>
              </a:lnSpc>
            </a:pPr>
            <a:r>
              <a:rPr lang="en-US" sz="4200" b="1">
                <a:solidFill>
                  <a:srgbClr val="3D2E12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Nama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660404" y="4768021"/>
            <a:ext cx="3998772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5040"/>
              </a:lnSpc>
            </a:pPr>
            <a:r>
              <a:rPr lang="en-US" sz="4200" b="1" dirty="0">
                <a:solidFill>
                  <a:srgbClr val="3D2E12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Latar Pendidikan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701559" y="6189075"/>
            <a:ext cx="3998772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5040"/>
              </a:lnSpc>
            </a:pPr>
            <a:r>
              <a:rPr lang="en-US" sz="4200" b="1" dirty="0" err="1">
                <a:solidFill>
                  <a:srgbClr val="3D2E12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Bidang</a:t>
            </a:r>
            <a:r>
              <a:rPr lang="en-US" sz="4200" b="1" dirty="0">
                <a:solidFill>
                  <a:srgbClr val="3D2E12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 </a:t>
            </a:r>
            <a:r>
              <a:rPr lang="en-US" sz="4200" b="1" dirty="0" err="1">
                <a:solidFill>
                  <a:srgbClr val="3D2E12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Keahlian</a:t>
            </a:r>
            <a:endParaRPr lang="en-US" sz="4200" b="1" dirty="0">
              <a:solidFill>
                <a:srgbClr val="3D2E12"/>
              </a:solidFill>
              <a:latin typeface="Cormorant Garamond Bold"/>
              <a:ea typeface="Cormorant Garamond Bold"/>
              <a:cs typeface="Cormorant Garamond Bold"/>
              <a:sym typeface="Cormorant Garamond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27938" y="726363"/>
            <a:ext cx="5976974" cy="132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560"/>
              </a:lnSpc>
            </a:pPr>
            <a:r>
              <a:rPr lang="en-US" sz="880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Perkenalan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587023" y="3289817"/>
            <a:ext cx="4672277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Iim Rohimah, S.Kom.I, M.Sos.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603352" y="4768021"/>
            <a:ext cx="4672277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S1 &amp; S2 </a:t>
            </a:r>
            <a:r>
              <a:rPr lang="en-US" sz="32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Komunikasi</a:t>
            </a:r>
            <a:r>
              <a:rPr lang="en-US" sz="32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32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Penyiaran</a:t>
            </a:r>
            <a:r>
              <a:rPr lang="en-US" sz="32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Islam (KPI)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603351" y="6137853"/>
            <a:ext cx="4672277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Filsafat</a:t>
            </a:r>
            <a:r>
              <a:rPr lang="en-US" sz="32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32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Ilmu</a:t>
            </a:r>
            <a:r>
              <a:rPr lang="en-US" sz="32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, Digital Marketing, Website/Blog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6794648F-9781-9440-71DE-E7EA4E0811B1}"/>
              </a:ext>
            </a:extLst>
          </p:cNvPr>
          <p:cNvSpPr txBox="1"/>
          <p:nvPr/>
        </p:nvSpPr>
        <p:spPr>
          <a:xfrm>
            <a:off x="7622304" y="7578145"/>
            <a:ext cx="3998772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5040"/>
              </a:lnSpc>
            </a:pPr>
            <a:r>
              <a:rPr lang="en-US" sz="4200" b="1" dirty="0">
                <a:solidFill>
                  <a:srgbClr val="3D2E12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Fun Fact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3EE9D70A-0A82-1D6A-1FD5-F7C00F3185BE}"/>
              </a:ext>
            </a:extLst>
          </p:cNvPr>
          <p:cNvSpPr txBox="1"/>
          <p:nvPr/>
        </p:nvSpPr>
        <p:spPr>
          <a:xfrm>
            <a:off x="12603350" y="7616057"/>
            <a:ext cx="4672277" cy="1703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Suka </a:t>
            </a:r>
            <a:r>
              <a:rPr lang="en-US" sz="32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baca</a:t>
            </a:r>
            <a:r>
              <a:rPr lang="en-US" sz="32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32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artikel</a:t>
            </a:r>
            <a:r>
              <a:rPr lang="en-US" sz="32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digital, </a:t>
            </a:r>
            <a:r>
              <a:rPr lang="en-US" sz="32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tapi</a:t>
            </a:r>
            <a:r>
              <a:rPr lang="en-US" sz="32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aroma </a:t>
            </a:r>
            <a:r>
              <a:rPr lang="en-US" sz="32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buku</a:t>
            </a:r>
            <a:r>
              <a:rPr lang="en-US" sz="32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32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cetak</a:t>
            </a:r>
            <a:r>
              <a:rPr lang="en-US" sz="32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32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jadul</a:t>
            </a:r>
            <a:r>
              <a:rPr lang="en-US" sz="32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32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itu</a:t>
            </a:r>
            <a:r>
              <a:rPr lang="en-US" sz="32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32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rasanya</a:t>
            </a:r>
            <a:r>
              <a:rPr lang="en-US" sz="32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tidak </a:t>
            </a:r>
            <a:r>
              <a:rPr lang="en-US" sz="32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tergantikan</a:t>
            </a:r>
            <a:r>
              <a:rPr lang="en-US" sz="32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D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82861" y="2296189"/>
            <a:ext cx="3646627" cy="5097197"/>
            <a:chOff x="0" y="0"/>
            <a:chExt cx="4862170" cy="679626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11473" b="11473"/>
            <a:stretch>
              <a:fillRect/>
            </a:stretch>
          </p:blipFill>
          <p:spPr>
            <a:xfrm>
              <a:off x="0" y="0"/>
              <a:ext cx="4862170" cy="6796262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6876479" y="2296189"/>
            <a:ext cx="3646627" cy="5097197"/>
            <a:chOff x="0" y="0"/>
            <a:chExt cx="4862170" cy="6796262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l="14229" r="14229"/>
            <a:stretch>
              <a:fillRect/>
            </a:stretch>
          </p:blipFill>
          <p:spPr>
            <a:xfrm>
              <a:off x="0" y="0"/>
              <a:ext cx="4862170" cy="6796262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10817653" y="2296189"/>
            <a:ext cx="3646627" cy="5097197"/>
            <a:chOff x="0" y="0"/>
            <a:chExt cx="4862170" cy="6796262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/>
            <a:srcRect l="14229" r="14229"/>
            <a:stretch>
              <a:fillRect/>
            </a:stretch>
          </p:blipFill>
          <p:spPr>
            <a:xfrm>
              <a:off x="0" y="0"/>
              <a:ext cx="4862170" cy="6796262"/>
            </a:xfrm>
            <a:prstGeom prst="rect">
              <a:avLst/>
            </a:prstGeom>
          </p:spPr>
        </p:pic>
      </p:grpSp>
      <p:sp>
        <p:nvSpPr>
          <p:cNvPr id="8" name="TextBox 8"/>
          <p:cNvSpPr txBox="1"/>
          <p:nvPr/>
        </p:nvSpPr>
        <p:spPr>
          <a:xfrm>
            <a:off x="2982861" y="1028700"/>
            <a:ext cx="13077736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159"/>
              </a:lnSpc>
            </a:pPr>
            <a:r>
              <a:rPr lang="en-US" sz="6799" b="1" dirty="0">
                <a:solidFill>
                  <a:srgbClr val="3D2E12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Yuk, </a:t>
            </a:r>
            <a:r>
              <a:rPr lang="en-US" sz="6799" b="1" dirty="0" err="1">
                <a:solidFill>
                  <a:srgbClr val="3D2E12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kenalkan</a:t>
            </a:r>
            <a:r>
              <a:rPr lang="en-US" sz="6799" b="1" dirty="0">
                <a:solidFill>
                  <a:srgbClr val="3D2E12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 juga </a:t>
            </a:r>
            <a:r>
              <a:rPr lang="en-US" sz="6799" b="1" dirty="0" err="1">
                <a:solidFill>
                  <a:srgbClr val="3D2E12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diri</a:t>
            </a:r>
            <a:r>
              <a:rPr lang="en-US" sz="6799" b="1" dirty="0">
                <a:solidFill>
                  <a:srgbClr val="3D2E12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 Anda....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982861" y="7734300"/>
            <a:ext cx="3646627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00"/>
              </a:lnSpc>
            </a:pPr>
            <a:r>
              <a:rPr lang="en-US" sz="5000" b="1">
                <a:solidFill>
                  <a:srgbClr val="3D2E12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Nama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876479" y="7734300"/>
            <a:ext cx="3646627" cy="152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00"/>
              </a:lnSpc>
            </a:pPr>
            <a:r>
              <a:rPr lang="en-US" sz="5000" b="1">
                <a:solidFill>
                  <a:srgbClr val="3D2E12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Alamat Domisili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817653" y="7734300"/>
            <a:ext cx="3646627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00"/>
              </a:lnSpc>
            </a:pPr>
            <a:r>
              <a:rPr lang="en-US" sz="5000" b="1" dirty="0">
                <a:solidFill>
                  <a:srgbClr val="3D2E12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Asal Daerah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D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91650" y="442497"/>
            <a:ext cx="7584986" cy="9402007"/>
            <a:chOff x="0" y="0"/>
            <a:chExt cx="10113315" cy="1253600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9662" r="9662"/>
            <a:stretch>
              <a:fillRect/>
            </a:stretch>
          </p:blipFill>
          <p:spPr>
            <a:xfrm>
              <a:off x="0" y="0"/>
              <a:ext cx="10113315" cy="12536009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594911" y="1038225"/>
            <a:ext cx="9605035" cy="1340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560"/>
              </a:lnSpc>
            </a:pPr>
            <a:r>
              <a:rPr lang="en-US" sz="8000" b="1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Kontrak</a:t>
            </a:r>
            <a:r>
              <a:rPr lang="en-US" sz="8000" b="1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8000" b="1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Perkuliahan</a:t>
            </a:r>
            <a:endParaRPr lang="en-US" sz="8000" b="1" dirty="0">
              <a:solidFill>
                <a:srgbClr val="3D2E12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76566" y="3248025"/>
            <a:ext cx="9041724" cy="3837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491" lvl="1" indent="-539745" algn="l">
              <a:lnSpc>
                <a:spcPts val="5999"/>
              </a:lnSpc>
              <a:buFont typeface="Arial"/>
              <a:buChar char="•"/>
            </a:pPr>
            <a:r>
              <a:rPr lang="en-US" sz="4999" b="1" dirty="0">
                <a:solidFill>
                  <a:srgbClr val="1B151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Metode</a:t>
            </a:r>
            <a:r>
              <a:rPr lang="en-US" sz="4999" dirty="0">
                <a:solidFill>
                  <a:srgbClr val="1B151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: </a:t>
            </a:r>
            <a:r>
              <a:rPr lang="en-US" sz="4999" dirty="0" err="1">
                <a:solidFill>
                  <a:srgbClr val="1B151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presentasi</a:t>
            </a:r>
            <a:r>
              <a:rPr lang="en-US" sz="4999" dirty="0">
                <a:solidFill>
                  <a:srgbClr val="1B151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4999" dirty="0" err="1">
                <a:solidFill>
                  <a:srgbClr val="1B151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makalah</a:t>
            </a:r>
            <a:r>
              <a:rPr lang="en-US" sz="4999" dirty="0">
                <a:solidFill>
                  <a:srgbClr val="1B151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, </a:t>
            </a:r>
            <a:r>
              <a:rPr lang="en-US" sz="4999" dirty="0" err="1">
                <a:solidFill>
                  <a:srgbClr val="1B151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diskusi</a:t>
            </a:r>
            <a:r>
              <a:rPr lang="en-US" sz="4999" dirty="0">
                <a:solidFill>
                  <a:srgbClr val="1B151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, active learning, </a:t>
            </a:r>
            <a:r>
              <a:rPr lang="en-US" sz="4999" dirty="0" err="1">
                <a:solidFill>
                  <a:srgbClr val="1B151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tugas</a:t>
            </a:r>
            <a:endParaRPr lang="en-US" sz="4999" dirty="0">
              <a:solidFill>
                <a:srgbClr val="1B1511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  <a:p>
            <a:pPr marL="1079491" lvl="1" indent="-539745" algn="l">
              <a:lnSpc>
                <a:spcPts val="5999"/>
              </a:lnSpc>
              <a:buFont typeface="Arial"/>
              <a:buChar char="•"/>
            </a:pPr>
            <a:r>
              <a:rPr lang="en-US" sz="4999" b="1" dirty="0" err="1">
                <a:solidFill>
                  <a:srgbClr val="1B151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Penilaian</a:t>
            </a:r>
            <a:r>
              <a:rPr lang="en-US" sz="4999" b="1" dirty="0">
                <a:solidFill>
                  <a:srgbClr val="1B151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: </a:t>
            </a:r>
            <a:r>
              <a:rPr lang="en-US" sz="4999" dirty="0" err="1">
                <a:solidFill>
                  <a:srgbClr val="1B151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kehadiran</a:t>
            </a:r>
            <a:r>
              <a:rPr lang="en-US" sz="4999" dirty="0">
                <a:solidFill>
                  <a:srgbClr val="1B151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, </a:t>
            </a:r>
            <a:r>
              <a:rPr lang="en-US" sz="4999" dirty="0" err="1">
                <a:solidFill>
                  <a:srgbClr val="1B151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keaktifan</a:t>
            </a:r>
            <a:r>
              <a:rPr lang="en-US" sz="4999" dirty="0">
                <a:solidFill>
                  <a:srgbClr val="1B151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, </a:t>
            </a:r>
            <a:r>
              <a:rPr lang="en-US" sz="4999" dirty="0" err="1">
                <a:solidFill>
                  <a:srgbClr val="1B151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tugas</a:t>
            </a:r>
            <a:r>
              <a:rPr lang="en-US" sz="4999" dirty="0">
                <a:solidFill>
                  <a:srgbClr val="1B151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, UTS, dan UAS.</a:t>
            </a:r>
            <a:endParaRPr lang="en-US" sz="4999" b="1" dirty="0">
              <a:solidFill>
                <a:srgbClr val="1B1511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DD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C953C3-4FF8-093C-61CC-FF16DBE47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F4B1AF04-65D5-E7D7-AC6F-95BEB3D583AC}"/>
              </a:ext>
            </a:extLst>
          </p:cNvPr>
          <p:cNvSpPr txBox="1"/>
          <p:nvPr/>
        </p:nvSpPr>
        <p:spPr>
          <a:xfrm>
            <a:off x="594911" y="1038225"/>
            <a:ext cx="9605035" cy="1340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560"/>
              </a:lnSpc>
            </a:pPr>
            <a:r>
              <a:rPr lang="en-US" sz="8000" b="1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Aturan</a:t>
            </a:r>
            <a:r>
              <a:rPr lang="en-US" sz="8000" b="1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8000" b="1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Kelas</a:t>
            </a:r>
            <a:endParaRPr lang="en-US" sz="8000" b="1" dirty="0">
              <a:solidFill>
                <a:srgbClr val="3D2E12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49391251-5AD3-B2D8-86F9-624EB903E46C}"/>
              </a:ext>
            </a:extLst>
          </p:cNvPr>
          <p:cNvSpPr txBox="1"/>
          <p:nvPr/>
        </p:nvSpPr>
        <p:spPr>
          <a:xfrm>
            <a:off x="762000" y="3719089"/>
            <a:ext cx="9041724" cy="6109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491" lvl="1" indent="-539745" algn="l">
              <a:lnSpc>
                <a:spcPts val="5999"/>
              </a:lnSpc>
              <a:buFont typeface="Arial"/>
              <a:buChar char="•"/>
            </a:pPr>
            <a:r>
              <a:rPr lang="en-US" sz="4000" b="1" dirty="0">
                <a:solidFill>
                  <a:srgbClr val="1B151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Masuk </a:t>
            </a:r>
            <a:r>
              <a:rPr lang="en-US" sz="4000" b="1" dirty="0" err="1">
                <a:solidFill>
                  <a:srgbClr val="1B151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tepat</a:t>
            </a:r>
            <a:r>
              <a:rPr lang="en-US" sz="4000" b="1" dirty="0">
                <a:solidFill>
                  <a:srgbClr val="1B151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4000" b="1" dirty="0" err="1">
                <a:solidFill>
                  <a:srgbClr val="1B151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waktu</a:t>
            </a:r>
            <a:r>
              <a:rPr lang="en-US" sz="4000" b="1" dirty="0">
                <a:solidFill>
                  <a:srgbClr val="1B151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4000" dirty="0">
                <a:solidFill>
                  <a:srgbClr val="1B151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(</a:t>
            </a:r>
            <a:r>
              <a:rPr lang="en-US" sz="4000" dirty="0" err="1">
                <a:solidFill>
                  <a:srgbClr val="1B151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maksimal</a:t>
            </a:r>
            <a:r>
              <a:rPr lang="en-US" sz="4000" dirty="0">
                <a:solidFill>
                  <a:srgbClr val="1B151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4000" dirty="0" err="1">
                <a:solidFill>
                  <a:srgbClr val="1B151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terlambat</a:t>
            </a:r>
            <a:r>
              <a:rPr lang="en-US" sz="4000" dirty="0">
                <a:solidFill>
                  <a:srgbClr val="1B151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15 </a:t>
            </a:r>
            <a:r>
              <a:rPr lang="en-US" sz="4000" dirty="0" err="1">
                <a:solidFill>
                  <a:srgbClr val="1B151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menit</a:t>
            </a:r>
            <a:r>
              <a:rPr lang="en-US" sz="4000" dirty="0">
                <a:solidFill>
                  <a:srgbClr val="1B151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)</a:t>
            </a:r>
          </a:p>
          <a:p>
            <a:pPr marL="1079491" lvl="1" indent="-539745" algn="l">
              <a:lnSpc>
                <a:spcPts val="5999"/>
              </a:lnSpc>
              <a:buFont typeface="Arial"/>
              <a:buChar char="•"/>
            </a:pPr>
            <a:r>
              <a:rPr lang="en-US" sz="4000" b="1" dirty="0" err="1">
                <a:solidFill>
                  <a:srgbClr val="1B151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Minum</a:t>
            </a:r>
            <a:endParaRPr lang="en-US" sz="4000" b="1" dirty="0">
              <a:solidFill>
                <a:srgbClr val="1B1511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  <a:p>
            <a:pPr marL="1079491" lvl="1" indent="-539745" algn="l">
              <a:lnSpc>
                <a:spcPts val="5999"/>
              </a:lnSpc>
              <a:buFont typeface="Arial"/>
              <a:buChar char="•"/>
            </a:pPr>
            <a:r>
              <a:rPr lang="en-US" sz="4000" b="1" dirty="0">
                <a:solidFill>
                  <a:srgbClr val="1B151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Buka </a:t>
            </a:r>
            <a:r>
              <a:rPr lang="en-US" sz="4000" b="1" dirty="0" err="1">
                <a:solidFill>
                  <a:srgbClr val="1B151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hape</a:t>
            </a:r>
            <a:r>
              <a:rPr lang="en-US" sz="4000" b="1" dirty="0">
                <a:solidFill>
                  <a:srgbClr val="1B151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/laptop </a:t>
            </a:r>
            <a:r>
              <a:rPr lang="en-US" sz="4000" dirty="0">
                <a:solidFill>
                  <a:srgbClr val="1B151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(untuk </a:t>
            </a:r>
            <a:r>
              <a:rPr lang="en-US" sz="4000" dirty="0" err="1">
                <a:solidFill>
                  <a:srgbClr val="1B151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keperluan</a:t>
            </a:r>
            <a:r>
              <a:rPr lang="en-US" sz="4000" dirty="0">
                <a:solidFill>
                  <a:srgbClr val="1B151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4000" dirty="0" err="1">
                <a:solidFill>
                  <a:srgbClr val="1B151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pembelajaran</a:t>
            </a:r>
            <a:r>
              <a:rPr lang="en-US" sz="4000" dirty="0">
                <a:solidFill>
                  <a:srgbClr val="1B151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)</a:t>
            </a:r>
          </a:p>
          <a:p>
            <a:pPr marL="1079491" lvl="1" indent="-539745" algn="l">
              <a:lnSpc>
                <a:spcPts val="5999"/>
              </a:lnSpc>
              <a:buFont typeface="Arial"/>
              <a:buChar char="•"/>
            </a:pPr>
            <a:r>
              <a:rPr lang="en-US" sz="4000" b="1" dirty="0" err="1">
                <a:solidFill>
                  <a:srgbClr val="1B151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Angkat</a:t>
            </a:r>
            <a:r>
              <a:rPr lang="en-US" sz="4000" b="1" dirty="0">
                <a:solidFill>
                  <a:srgbClr val="1B151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4000" b="1" dirty="0" err="1">
                <a:solidFill>
                  <a:srgbClr val="1B151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telepon</a:t>
            </a:r>
            <a:r>
              <a:rPr lang="en-US" sz="4000" b="1" dirty="0">
                <a:solidFill>
                  <a:srgbClr val="1B151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4000" b="1" dirty="0" err="1">
                <a:solidFill>
                  <a:srgbClr val="1B151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darurat</a:t>
            </a:r>
            <a:endParaRPr lang="en-US" sz="4000" b="1" dirty="0">
              <a:solidFill>
                <a:srgbClr val="1B1511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  <a:p>
            <a:pPr marL="1079491" lvl="1" indent="-539745" algn="l">
              <a:lnSpc>
                <a:spcPts val="5999"/>
              </a:lnSpc>
              <a:buFont typeface="Arial"/>
              <a:buChar char="•"/>
            </a:pPr>
            <a:r>
              <a:rPr lang="en-US" sz="4000" b="1" dirty="0" err="1">
                <a:solidFill>
                  <a:srgbClr val="1B151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Izin</a:t>
            </a:r>
            <a:r>
              <a:rPr lang="en-US" sz="4000" b="1" dirty="0">
                <a:solidFill>
                  <a:srgbClr val="1B151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4000" b="1" dirty="0" err="1">
                <a:solidFill>
                  <a:srgbClr val="1B151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ke</a:t>
            </a:r>
            <a:r>
              <a:rPr lang="en-US" sz="4000" b="1" dirty="0">
                <a:solidFill>
                  <a:srgbClr val="1B151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toilet</a:t>
            </a:r>
          </a:p>
          <a:p>
            <a:pPr marL="0" lvl="0" indent="0" algn="l">
              <a:lnSpc>
                <a:spcPts val="5999"/>
              </a:lnSpc>
            </a:pPr>
            <a:endParaRPr lang="en-US" sz="4000" dirty="0">
              <a:solidFill>
                <a:srgbClr val="1B1511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02EE6EA5-AA3C-48E9-1BA2-251B785CD925}"/>
              </a:ext>
            </a:extLst>
          </p:cNvPr>
          <p:cNvSpPr txBox="1"/>
          <p:nvPr/>
        </p:nvSpPr>
        <p:spPr>
          <a:xfrm>
            <a:off x="968271" y="2552700"/>
            <a:ext cx="1927329" cy="12383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0560"/>
              </a:lnSpc>
            </a:pPr>
            <a:r>
              <a:rPr lang="en-US" sz="6000" b="1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Do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B6FF5B3D-004B-1925-0891-38E2003AFCD4}"/>
              </a:ext>
            </a:extLst>
          </p:cNvPr>
          <p:cNvSpPr txBox="1"/>
          <p:nvPr/>
        </p:nvSpPr>
        <p:spPr>
          <a:xfrm>
            <a:off x="10459042" y="2623457"/>
            <a:ext cx="1927329" cy="12383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0560"/>
              </a:lnSpc>
            </a:pPr>
            <a:r>
              <a:rPr lang="en-US" sz="6000" b="1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Don’t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2E62676D-3754-2BA4-DAC9-11E60ABEA0D9}"/>
              </a:ext>
            </a:extLst>
          </p:cNvPr>
          <p:cNvSpPr txBox="1"/>
          <p:nvPr/>
        </p:nvSpPr>
        <p:spPr>
          <a:xfrm>
            <a:off x="10009995" y="3719088"/>
            <a:ext cx="9041724" cy="3800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491" lvl="1" indent="-539745" algn="l">
              <a:lnSpc>
                <a:spcPts val="5999"/>
              </a:lnSpc>
              <a:buFont typeface="Arial"/>
              <a:buChar char="•"/>
            </a:pPr>
            <a:r>
              <a:rPr lang="en-US" sz="4000" b="1" dirty="0" err="1">
                <a:solidFill>
                  <a:srgbClr val="1B151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Terlambat</a:t>
            </a:r>
            <a:r>
              <a:rPr lang="en-US" sz="4000" b="1" dirty="0">
                <a:solidFill>
                  <a:srgbClr val="1B151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4000" b="1" dirty="0" err="1">
                <a:solidFill>
                  <a:srgbClr val="1B151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masuk</a:t>
            </a:r>
            <a:r>
              <a:rPr lang="en-US" sz="4000" b="1" dirty="0">
                <a:solidFill>
                  <a:srgbClr val="1B151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4000" b="1" dirty="0" err="1">
                <a:solidFill>
                  <a:srgbClr val="1B151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kelas</a:t>
            </a:r>
            <a:r>
              <a:rPr lang="en-US" sz="4000" b="1" dirty="0">
                <a:solidFill>
                  <a:srgbClr val="1B151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endParaRPr lang="en-US" sz="4000" dirty="0">
              <a:solidFill>
                <a:srgbClr val="1B1511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  <a:p>
            <a:pPr marL="1079491" lvl="1" indent="-539745" algn="l">
              <a:lnSpc>
                <a:spcPts val="5999"/>
              </a:lnSpc>
              <a:buFont typeface="Arial"/>
              <a:buChar char="•"/>
            </a:pPr>
            <a:r>
              <a:rPr lang="en-US" sz="4000" b="1" dirty="0">
                <a:solidFill>
                  <a:srgbClr val="1B151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Makan </a:t>
            </a:r>
            <a:r>
              <a:rPr lang="en-US" sz="4000" b="1" dirty="0" err="1">
                <a:solidFill>
                  <a:srgbClr val="1B151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besar</a:t>
            </a:r>
            <a:endParaRPr lang="en-US" sz="4000" b="1" dirty="0">
              <a:solidFill>
                <a:srgbClr val="1B1511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  <a:p>
            <a:pPr marL="1079491" lvl="1" indent="-539745" algn="l">
              <a:lnSpc>
                <a:spcPts val="5999"/>
              </a:lnSpc>
              <a:buFont typeface="Arial"/>
              <a:buChar char="•"/>
            </a:pPr>
            <a:r>
              <a:rPr lang="en-US" sz="4000" b="1" dirty="0">
                <a:solidFill>
                  <a:srgbClr val="1B151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Main </a:t>
            </a:r>
            <a:r>
              <a:rPr lang="en-US" sz="4000" b="1" dirty="0" err="1">
                <a:solidFill>
                  <a:srgbClr val="1B151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hape</a:t>
            </a:r>
            <a:endParaRPr lang="en-US" sz="4000" dirty="0">
              <a:solidFill>
                <a:srgbClr val="1B1511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  <a:p>
            <a:pPr marL="1079491" lvl="1" indent="-539745" algn="l">
              <a:lnSpc>
                <a:spcPts val="5999"/>
              </a:lnSpc>
              <a:buFont typeface="Arial"/>
              <a:buChar char="•"/>
            </a:pPr>
            <a:r>
              <a:rPr lang="en-US" sz="4000" b="1" dirty="0" err="1">
                <a:solidFill>
                  <a:srgbClr val="1B151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Membully</a:t>
            </a:r>
            <a:r>
              <a:rPr lang="en-US" sz="4000" b="1" dirty="0">
                <a:solidFill>
                  <a:srgbClr val="1B151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</a:p>
          <a:p>
            <a:pPr marL="1079491" lvl="1" indent="-539745" algn="l">
              <a:lnSpc>
                <a:spcPts val="5999"/>
              </a:lnSpc>
              <a:buFont typeface="Arial"/>
              <a:buChar char="•"/>
            </a:pPr>
            <a:r>
              <a:rPr lang="en-US" sz="4000" b="1" dirty="0" err="1">
                <a:solidFill>
                  <a:srgbClr val="1B151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Ngobrol</a:t>
            </a:r>
            <a:endParaRPr lang="en-US" sz="4000" dirty="0">
              <a:solidFill>
                <a:srgbClr val="1B1511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796456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2B50EF01-0472-9B7F-7B82-C5AA1C48E88C}"/>
              </a:ext>
            </a:extLst>
          </p:cNvPr>
          <p:cNvSpPr txBox="1"/>
          <p:nvPr/>
        </p:nvSpPr>
        <p:spPr>
          <a:xfrm>
            <a:off x="2133600" y="1714500"/>
            <a:ext cx="4343400" cy="12383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0560"/>
              </a:lnSpc>
            </a:pPr>
            <a:r>
              <a:rPr lang="en-US" sz="6000" b="1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Hukuman</a:t>
            </a:r>
            <a:endParaRPr lang="en-US" sz="6000" b="1" dirty="0">
              <a:solidFill>
                <a:srgbClr val="3D2E12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0DAC6299-519B-A46F-AD4B-16CE7981A49C}"/>
              </a:ext>
            </a:extLst>
          </p:cNvPr>
          <p:cNvSpPr txBox="1"/>
          <p:nvPr/>
        </p:nvSpPr>
        <p:spPr>
          <a:xfrm>
            <a:off x="1676400" y="3243140"/>
            <a:ext cx="9041724" cy="2261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491" lvl="1" indent="-539745" algn="l">
              <a:lnSpc>
                <a:spcPts val="5999"/>
              </a:lnSpc>
              <a:buFont typeface="Arial"/>
              <a:buChar char="•"/>
            </a:pPr>
            <a:r>
              <a:rPr lang="en-US" sz="4000" b="1" dirty="0" err="1">
                <a:solidFill>
                  <a:srgbClr val="1B151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Bikin</a:t>
            </a:r>
            <a:r>
              <a:rPr lang="en-US" sz="4000" b="1" dirty="0">
                <a:solidFill>
                  <a:srgbClr val="1B151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pantun </a:t>
            </a:r>
          </a:p>
          <a:p>
            <a:pPr marL="1079491" lvl="1" indent="-539745" algn="l">
              <a:lnSpc>
                <a:spcPts val="5999"/>
              </a:lnSpc>
              <a:buFont typeface="Arial"/>
              <a:buChar char="•"/>
            </a:pPr>
            <a:r>
              <a:rPr lang="en-US" sz="4000" b="1" dirty="0" err="1">
                <a:solidFill>
                  <a:srgbClr val="1B151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Menyanyi</a:t>
            </a:r>
            <a:r>
              <a:rPr lang="en-US" sz="4000" b="1" dirty="0">
                <a:solidFill>
                  <a:srgbClr val="1B151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</a:p>
          <a:p>
            <a:pPr marL="1079491" lvl="1" indent="-539745" algn="l">
              <a:lnSpc>
                <a:spcPts val="5999"/>
              </a:lnSpc>
              <a:buFont typeface="Arial"/>
              <a:buChar char="•"/>
            </a:pPr>
            <a:r>
              <a:rPr lang="en-US" sz="4000" b="1" dirty="0">
                <a:solidFill>
                  <a:srgbClr val="1B151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Ice breaking </a:t>
            </a:r>
            <a:endParaRPr lang="en-US" sz="4000" dirty="0">
              <a:solidFill>
                <a:srgbClr val="1B1511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759121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D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474317" y="442497"/>
            <a:ext cx="7402319" cy="9402007"/>
            <a:chOff x="0" y="0"/>
            <a:chExt cx="9869759" cy="1253600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0475" r="20475"/>
            <a:stretch>
              <a:fillRect/>
            </a:stretch>
          </p:blipFill>
          <p:spPr>
            <a:xfrm>
              <a:off x="0" y="0"/>
              <a:ext cx="9869759" cy="12536009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1648796" y="2557461"/>
            <a:ext cx="6212906" cy="405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560"/>
              </a:lnSpc>
            </a:pPr>
            <a:r>
              <a:rPr lang="en-US" sz="88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Pembagian</a:t>
            </a:r>
            <a:r>
              <a:rPr lang="en-US" sz="88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88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Kelompok</a:t>
            </a:r>
            <a:r>
              <a:rPr lang="en-US" sz="8800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8800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Presentasi</a:t>
            </a:r>
            <a:endParaRPr lang="en-US" sz="8800" dirty="0">
              <a:solidFill>
                <a:srgbClr val="3D2E12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D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251" y="433178"/>
            <a:ext cx="8239124" cy="9420645"/>
            <a:chOff x="0" y="0"/>
            <a:chExt cx="10985498" cy="1256086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6270" r="6270"/>
            <a:stretch>
              <a:fillRect/>
            </a:stretch>
          </p:blipFill>
          <p:spPr>
            <a:xfrm>
              <a:off x="0" y="0"/>
              <a:ext cx="10985498" cy="12560860"/>
            </a:xfrm>
            <a:prstGeom prst="rect">
              <a:avLst/>
            </a:prstGeom>
          </p:spPr>
        </p:pic>
      </p:grpSp>
      <p:sp>
        <p:nvSpPr>
          <p:cNvPr id="5" name="TextBox 5"/>
          <p:cNvSpPr txBox="1"/>
          <p:nvPr/>
        </p:nvSpPr>
        <p:spPr>
          <a:xfrm>
            <a:off x="9605284" y="3162300"/>
            <a:ext cx="7798884" cy="4597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99"/>
              </a:lnSpc>
            </a:pPr>
            <a:r>
              <a:rPr lang="en-US" sz="9999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Pengantar</a:t>
            </a:r>
            <a:r>
              <a:rPr lang="en-US" sz="9999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r>
              <a:rPr lang="en-US" sz="9999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Memasuki</a:t>
            </a:r>
            <a:r>
              <a:rPr lang="en-US" sz="9999" dirty="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Dunia </a:t>
            </a:r>
            <a:r>
              <a:rPr lang="en-US" sz="9999" dirty="0" err="1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Filsafat</a:t>
            </a:r>
            <a:endParaRPr lang="en-US" sz="9999" dirty="0">
              <a:solidFill>
                <a:srgbClr val="3D2E12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D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36220" y="5157470"/>
            <a:ext cx="5950492" cy="2516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19"/>
              </a:lnSpc>
              <a:spcBef>
                <a:spcPct val="0"/>
              </a:spcBef>
            </a:pPr>
            <a:r>
              <a:rPr lang="en-US" sz="4799" b="1">
                <a:solidFill>
                  <a:srgbClr val="3D2E12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Apa yang kalian bayangkan ketika mendengar kata filsafat?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98847" y="5166995"/>
            <a:ext cx="5950492" cy="2397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439"/>
              </a:lnSpc>
              <a:spcBef>
                <a:spcPct val="0"/>
              </a:spcBef>
            </a:pPr>
            <a:r>
              <a:rPr lang="en-US" sz="4599" b="1" dirty="0" err="1">
                <a:solidFill>
                  <a:srgbClr val="3D2E12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Mengapa</a:t>
            </a:r>
            <a:r>
              <a:rPr lang="en-US" sz="4599" b="1" dirty="0">
                <a:solidFill>
                  <a:srgbClr val="3D2E12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 </a:t>
            </a:r>
            <a:r>
              <a:rPr lang="en-US" sz="4599" b="1" dirty="0" err="1">
                <a:solidFill>
                  <a:srgbClr val="3D2E12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kita</a:t>
            </a:r>
            <a:r>
              <a:rPr lang="en-US" sz="4599" b="1" dirty="0">
                <a:solidFill>
                  <a:srgbClr val="3D2E12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 </a:t>
            </a:r>
            <a:r>
              <a:rPr lang="en-US" sz="4599" b="1" dirty="0" err="1">
                <a:solidFill>
                  <a:srgbClr val="3D2E12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perlu</a:t>
            </a:r>
            <a:r>
              <a:rPr lang="en-US" sz="4599" b="1" dirty="0">
                <a:solidFill>
                  <a:srgbClr val="3D2E12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 </a:t>
            </a:r>
            <a:r>
              <a:rPr lang="en-US" sz="4599" b="1" dirty="0" err="1">
                <a:solidFill>
                  <a:srgbClr val="3D2E12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filsafat</a:t>
            </a:r>
            <a:r>
              <a:rPr lang="en-US" sz="4599" b="1" dirty="0">
                <a:solidFill>
                  <a:srgbClr val="3D2E12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 </a:t>
            </a:r>
            <a:r>
              <a:rPr lang="en-US" sz="4599" b="1" dirty="0" err="1">
                <a:solidFill>
                  <a:srgbClr val="3D2E12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dalam</a:t>
            </a:r>
            <a:r>
              <a:rPr lang="en-US" sz="4599" b="1" dirty="0">
                <a:solidFill>
                  <a:srgbClr val="3D2E12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 </a:t>
            </a:r>
            <a:r>
              <a:rPr lang="en-US" sz="4599" b="1" dirty="0" err="1">
                <a:solidFill>
                  <a:srgbClr val="3D2E12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ilmu</a:t>
            </a:r>
            <a:r>
              <a:rPr lang="en-US" sz="4599" b="1" dirty="0">
                <a:solidFill>
                  <a:srgbClr val="3D2E12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 </a:t>
            </a:r>
            <a:r>
              <a:rPr lang="en-US" sz="4599" b="1" dirty="0" err="1">
                <a:solidFill>
                  <a:srgbClr val="3D2E12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pengetahuan</a:t>
            </a:r>
            <a:r>
              <a:rPr lang="en-US" sz="4599" b="1" dirty="0">
                <a:solidFill>
                  <a:srgbClr val="3D2E12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426833" y="1701597"/>
            <a:ext cx="13434335" cy="132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560"/>
              </a:lnSpc>
            </a:pPr>
            <a:r>
              <a:rPr lang="en-US" sz="8800">
                <a:solidFill>
                  <a:srgbClr val="3D2E12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Pertanyaan: </a:t>
            </a:r>
          </a:p>
        </p:txBody>
      </p:sp>
      <p:sp>
        <p:nvSpPr>
          <p:cNvPr id="5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6309" y="3762510"/>
            <a:ext cx="15875381" cy="0"/>
          </a:xfrm>
          <a:prstGeom prst="line">
            <a:avLst/>
          </a:prstGeom>
          <a:ln w="9525" cap="flat">
            <a:solidFill>
              <a:srgbClr val="988A7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000" y="4681064"/>
            <a:ext cx="0" cy="3209903"/>
          </a:xfrm>
          <a:prstGeom prst="line">
            <a:avLst/>
          </a:prstGeom>
          <a:ln w="9525" cap="flat">
            <a:solidFill>
              <a:srgbClr val="988A71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477</Words>
  <Application>Microsoft Office PowerPoint</Application>
  <PresentationFormat>Custom</PresentationFormat>
  <Paragraphs>96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Cormorant Garamond Bold</vt:lpstr>
      <vt:lpstr>Calibri</vt:lpstr>
      <vt:lpstr>HK Grotesk Light</vt:lpstr>
      <vt:lpstr>Arial</vt:lpstr>
      <vt:lpstr>Cormorant Garamond Semi-Bold</vt:lpstr>
      <vt:lpstr>Cormorant Garamond</vt:lpstr>
      <vt:lpstr>HK Grotesk Semi-Bold</vt:lpstr>
      <vt:lpstr>HK Grotesk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Memasuki Dunia Filsafat</dc:title>
  <cp:lastModifiedBy>galih kholik</cp:lastModifiedBy>
  <cp:revision>21</cp:revision>
  <cp:lastPrinted>2025-08-31T10:03:41Z</cp:lastPrinted>
  <dcterms:created xsi:type="dcterms:W3CDTF">2006-08-16T00:00:00Z</dcterms:created>
  <dcterms:modified xsi:type="dcterms:W3CDTF">2025-09-04T04:53:40Z</dcterms:modified>
  <dc:identifier>DAGxV9H7zrM</dc:identifier>
</cp:coreProperties>
</file>